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35" r:id="rId1"/>
    <p:sldMasterId id="2147483748" r:id="rId2"/>
  </p:sldMasterIdLst>
  <p:notesMasterIdLst>
    <p:notesMasterId r:id="rId40"/>
  </p:notesMasterIdLst>
  <p:handoutMasterIdLst>
    <p:handoutMasterId r:id="rId41"/>
  </p:handoutMasterIdLst>
  <p:sldIdLst>
    <p:sldId id="423" r:id="rId3"/>
    <p:sldId id="426" r:id="rId4"/>
    <p:sldId id="405" r:id="rId5"/>
    <p:sldId id="385" r:id="rId6"/>
    <p:sldId id="367" r:id="rId7"/>
    <p:sldId id="403" r:id="rId8"/>
    <p:sldId id="370" r:id="rId9"/>
    <p:sldId id="427" r:id="rId10"/>
    <p:sldId id="409" r:id="rId11"/>
    <p:sldId id="424" r:id="rId12"/>
    <p:sldId id="384" r:id="rId13"/>
    <p:sldId id="394" r:id="rId14"/>
    <p:sldId id="398" r:id="rId15"/>
    <p:sldId id="399" r:id="rId16"/>
    <p:sldId id="400" r:id="rId17"/>
    <p:sldId id="401" r:id="rId18"/>
    <p:sldId id="354" r:id="rId19"/>
    <p:sldId id="353" r:id="rId20"/>
    <p:sldId id="407" r:id="rId21"/>
    <p:sldId id="361" r:id="rId22"/>
    <p:sldId id="413" r:id="rId23"/>
    <p:sldId id="408" r:id="rId24"/>
    <p:sldId id="362" r:id="rId25"/>
    <p:sldId id="364" r:id="rId26"/>
    <p:sldId id="414" r:id="rId27"/>
    <p:sldId id="363" r:id="rId28"/>
    <p:sldId id="410" r:id="rId29"/>
    <p:sldId id="411" r:id="rId30"/>
    <p:sldId id="412" r:id="rId31"/>
    <p:sldId id="425" r:id="rId32"/>
    <p:sldId id="416" r:id="rId33"/>
    <p:sldId id="421" r:id="rId34"/>
    <p:sldId id="418" r:id="rId35"/>
    <p:sldId id="386" r:id="rId36"/>
    <p:sldId id="419" r:id="rId37"/>
    <p:sldId id="369" r:id="rId38"/>
    <p:sldId id="378" r:id="rId39"/>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46">
          <p15:clr>
            <a:srgbClr val="A4A3A4"/>
          </p15:clr>
        </p15:guide>
        <p15:guide id="2" pos="336">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Vieracker" initials="JV"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81A44"/>
    <a:srgbClr val="4EB1A2"/>
    <a:srgbClr val="FF1B6E"/>
    <a:srgbClr val="A0C62C"/>
    <a:srgbClr val="00245D"/>
    <a:srgbClr val="CD004D"/>
    <a:srgbClr val="E78E23"/>
    <a:srgbClr val="09225B"/>
    <a:srgbClr val="FA732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1" autoAdjust="0"/>
    <p:restoredTop sz="76232" autoAdjust="0"/>
  </p:normalViewPr>
  <p:slideViewPr>
    <p:cSldViewPr>
      <p:cViewPr varScale="1">
        <p:scale>
          <a:sx n="98" d="100"/>
          <a:sy n="98" d="100"/>
        </p:scale>
        <p:origin x="2952" y="192"/>
      </p:cViewPr>
      <p:guideLst>
        <p:guide orient="horz" pos="346"/>
        <p:guide pos="336"/>
      </p:guideLst>
    </p:cSldViewPr>
  </p:slideViewPr>
  <p:outlineViewPr>
    <p:cViewPr>
      <p:scale>
        <a:sx n="33" d="100"/>
        <a:sy n="33" d="100"/>
      </p:scale>
      <p:origin x="0" y="-216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93" d="100"/>
          <a:sy n="93" d="100"/>
        </p:scale>
        <p:origin x="-3774"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B4272-FEBC-44B9-86F9-F9A7E83228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8BCE806E-ACFE-4EF6-AA8C-DE7EA9CBBD7B}">
      <dgm:prSet custT="1"/>
      <dgm:spPr>
        <a:solidFill>
          <a:srgbClr val="E60060"/>
        </a:solidFill>
      </dgm:spPr>
      <dgm:t>
        <a:bodyPr/>
        <a:lstStyle/>
        <a:p>
          <a:pPr algn="ctr" rtl="0"/>
          <a:r>
            <a:rPr lang="en-US" sz="1800" b="0" noProof="0" dirty="0">
              <a:latin typeface="Lucida Sans" panose="020B0602030504020204" pitchFamily="34" charset="0"/>
            </a:rPr>
            <a:t>Measure</a:t>
          </a:r>
        </a:p>
      </dgm:t>
    </dgm:pt>
    <dgm:pt modelId="{962B77FC-2E5B-45F4-BE74-0D9CDFF70F66}" type="parTrans" cxnId="{BDA15677-27CF-4081-A7C3-2C90EE1F69B2}">
      <dgm:prSet/>
      <dgm:spPr/>
      <dgm:t>
        <a:bodyPr/>
        <a:lstStyle/>
        <a:p>
          <a:endParaRPr lang="de-DE"/>
        </a:p>
      </dgm:t>
    </dgm:pt>
    <dgm:pt modelId="{5597226F-1DBB-4819-9934-620FBECBCD3D}" type="sibTrans" cxnId="{BDA15677-27CF-4081-A7C3-2C90EE1F69B2}">
      <dgm:prSet/>
      <dgm:spPr/>
      <dgm:t>
        <a:bodyPr/>
        <a:lstStyle/>
        <a:p>
          <a:endParaRPr lang="de-DE"/>
        </a:p>
      </dgm:t>
    </dgm:pt>
    <dgm:pt modelId="{9C3664B0-1732-434A-A6F6-5625F6FF5A55}">
      <dgm:prSet custT="1"/>
      <dgm:spPr>
        <a:solidFill>
          <a:srgbClr val="C0CC19"/>
        </a:solidFill>
      </dgm:spPr>
      <dgm:t>
        <a:bodyPr/>
        <a:lstStyle/>
        <a:p>
          <a:pPr algn="ctr" rtl="0"/>
          <a:r>
            <a:rPr lang="en-US" sz="1800" noProof="0" dirty="0">
              <a:latin typeface="Lucida Sans" panose="020B0602030504020204" pitchFamily="34" charset="0"/>
            </a:rPr>
            <a:t>Inform and Alert</a:t>
          </a:r>
        </a:p>
      </dgm:t>
    </dgm:pt>
    <dgm:pt modelId="{E7855676-05ED-4328-9CAC-0BE54BF6AD93}" type="parTrans" cxnId="{1EC1C9E9-E62C-4176-866F-AEA0F7168EC6}">
      <dgm:prSet/>
      <dgm:spPr/>
      <dgm:t>
        <a:bodyPr/>
        <a:lstStyle/>
        <a:p>
          <a:endParaRPr lang="de-DE"/>
        </a:p>
      </dgm:t>
    </dgm:pt>
    <dgm:pt modelId="{14E4F0B6-765F-43CD-AE19-9796EBF2D02A}" type="sibTrans" cxnId="{1EC1C9E9-E62C-4176-866F-AEA0F7168EC6}">
      <dgm:prSet/>
      <dgm:spPr/>
      <dgm:t>
        <a:bodyPr/>
        <a:lstStyle/>
        <a:p>
          <a:endParaRPr lang="de-DE"/>
        </a:p>
      </dgm:t>
    </dgm:pt>
    <dgm:pt modelId="{45FC81D1-50C1-4395-8C83-72802D66661D}">
      <dgm:prSet custT="1"/>
      <dgm:spPr>
        <a:solidFill>
          <a:srgbClr val="F59C00"/>
        </a:solidFill>
      </dgm:spPr>
      <dgm:t>
        <a:bodyPr/>
        <a:lstStyle/>
        <a:p>
          <a:pPr algn="ctr" rtl="0"/>
          <a:r>
            <a:rPr lang="en-US" sz="1800" noProof="0" dirty="0">
              <a:latin typeface="Lucida Sans" panose="020B0602030504020204" pitchFamily="34" charset="0"/>
            </a:rPr>
            <a:t>Analyze</a:t>
          </a:r>
        </a:p>
      </dgm:t>
    </dgm:pt>
    <dgm:pt modelId="{7E82BA2E-EEC0-4745-9FA2-3A89967FF93D}" type="parTrans" cxnId="{8F1778FB-D65D-4E3B-9116-05CF62C73753}">
      <dgm:prSet/>
      <dgm:spPr/>
      <dgm:t>
        <a:bodyPr/>
        <a:lstStyle/>
        <a:p>
          <a:endParaRPr lang="de-DE"/>
        </a:p>
      </dgm:t>
    </dgm:pt>
    <dgm:pt modelId="{450B09C1-D1B6-49ED-935A-B781BBBA8AC7}" type="sibTrans" cxnId="{8F1778FB-D65D-4E3B-9116-05CF62C73753}">
      <dgm:prSet/>
      <dgm:spPr/>
      <dgm:t>
        <a:bodyPr/>
        <a:lstStyle/>
        <a:p>
          <a:endParaRPr lang="de-DE"/>
        </a:p>
      </dgm:t>
    </dgm:pt>
    <dgm:pt modelId="{A70907AA-B63D-4C3A-AD7A-07F2949716C6}">
      <dgm:prSet custT="1"/>
      <dgm:spPr>
        <a:solidFill>
          <a:srgbClr val="0B2659"/>
        </a:solidFill>
      </dgm:spPr>
      <dgm:t>
        <a:bodyPr/>
        <a:lstStyle/>
        <a:p>
          <a:pPr algn="ctr" rtl="0"/>
          <a:r>
            <a:rPr lang="en-US" sz="1800" noProof="0" dirty="0">
              <a:latin typeface="Lucida Sans" panose="020B0602030504020204" pitchFamily="34" charset="0"/>
            </a:rPr>
            <a:t>Optimize</a:t>
          </a:r>
        </a:p>
      </dgm:t>
    </dgm:pt>
    <dgm:pt modelId="{1AA6481B-7038-4CF3-8200-6910D6E9A399}" type="parTrans" cxnId="{673DE3C0-5E14-41A8-A323-C69C47C99044}">
      <dgm:prSet/>
      <dgm:spPr/>
      <dgm:t>
        <a:bodyPr/>
        <a:lstStyle/>
        <a:p>
          <a:endParaRPr lang="de-DE"/>
        </a:p>
      </dgm:t>
    </dgm:pt>
    <dgm:pt modelId="{FC3F3229-2605-4C46-8816-1817CF0ED61C}" type="sibTrans" cxnId="{673DE3C0-5E14-41A8-A323-C69C47C99044}">
      <dgm:prSet/>
      <dgm:spPr/>
      <dgm:t>
        <a:bodyPr/>
        <a:lstStyle/>
        <a:p>
          <a:endParaRPr lang="de-DE"/>
        </a:p>
      </dgm:t>
    </dgm:pt>
    <dgm:pt modelId="{3A3AD54F-36D0-4885-BDA8-7DB5FD532EEC}" type="pres">
      <dgm:prSet presAssocID="{B2AB4272-FEBC-44B9-86F9-F9A7E8322881}" presName="linear" presStyleCnt="0">
        <dgm:presLayoutVars>
          <dgm:animLvl val="lvl"/>
          <dgm:resizeHandles val="exact"/>
        </dgm:presLayoutVars>
      </dgm:prSet>
      <dgm:spPr/>
      <dgm:t>
        <a:bodyPr/>
        <a:lstStyle/>
        <a:p>
          <a:endParaRPr lang="de-DE"/>
        </a:p>
      </dgm:t>
    </dgm:pt>
    <dgm:pt modelId="{621C94D6-C210-4282-9A79-9FA198BD3098}" type="pres">
      <dgm:prSet presAssocID="{8BCE806E-ACFE-4EF6-AA8C-DE7EA9CBBD7B}" presName="parentText" presStyleLbl="node1" presStyleIdx="0" presStyleCnt="4">
        <dgm:presLayoutVars>
          <dgm:chMax val="0"/>
          <dgm:bulletEnabled val="1"/>
        </dgm:presLayoutVars>
      </dgm:prSet>
      <dgm:spPr/>
      <dgm:t>
        <a:bodyPr/>
        <a:lstStyle/>
        <a:p>
          <a:endParaRPr lang="de-DE"/>
        </a:p>
      </dgm:t>
    </dgm:pt>
    <dgm:pt modelId="{4836AC3F-2239-4C59-8015-4CAB54C12DFF}" type="pres">
      <dgm:prSet presAssocID="{5597226F-1DBB-4819-9934-620FBECBCD3D}" presName="spacer" presStyleCnt="0"/>
      <dgm:spPr/>
    </dgm:pt>
    <dgm:pt modelId="{51C67700-CC07-4933-BFC0-C179C1798BF2}" type="pres">
      <dgm:prSet presAssocID="{9C3664B0-1732-434A-A6F6-5625F6FF5A55}" presName="parentText" presStyleLbl="node1" presStyleIdx="1" presStyleCnt="4">
        <dgm:presLayoutVars>
          <dgm:chMax val="0"/>
          <dgm:bulletEnabled val="1"/>
        </dgm:presLayoutVars>
      </dgm:prSet>
      <dgm:spPr/>
      <dgm:t>
        <a:bodyPr/>
        <a:lstStyle/>
        <a:p>
          <a:endParaRPr lang="de-DE"/>
        </a:p>
      </dgm:t>
    </dgm:pt>
    <dgm:pt modelId="{0026A1DF-B7A7-4C59-8EF5-12A3EDB24C54}" type="pres">
      <dgm:prSet presAssocID="{14E4F0B6-765F-43CD-AE19-9796EBF2D02A}" presName="spacer" presStyleCnt="0"/>
      <dgm:spPr/>
    </dgm:pt>
    <dgm:pt modelId="{41E67D38-9AFC-446C-9190-2A182B9045E3}" type="pres">
      <dgm:prSet presAssocID="{45FC81D1-50C1-4395-8C83-72802D66661D}" presName="parentText" presStyleLbl="node1" presStyleIdx="2" presStyleCnt="4">
        <dgm:presLayoutVars>
          <dgm:chMax val="0"/>
          <dgm:bulletEnabled val="1"/>
        </dgm:presLayoutVars>
      </dgm:prSet>
      <dgm:spPr/>
      <dgm:t>
        <a:bodyPr/>
        <a:lstStyle/>
        <a:p>
          <a:endParaRPr lang="de-DE"/>
        </a:p>
      </dgm:t>
    </dgm:pt>
    <dgm:pt modelId="{D36AC5F2-76E1-42C6-B34D-52B6ECE91680}" type="pres">
      <dgm:prSet presAssocID="{450B09C1-D1B6-49ED-935A-B781BBBA8AC7}" presName="spacer" presStyleCnt="0"/>
      <dgm:spPr/>
    </dgm:pt>
    <dgm:pt modelId="{ADDF2791-0498-46A2-B2C2-CA1690534634}" type="pres">
      <dgm:prSet presAssocID="{A70907AA-B63D-4C3A-AD7A-07F2949716C6}" presName="parentText" presStyleLbl="node1" presStyleIdx="3" presStyleCnt="4">
        <dgm:presLayoutVars>
          <dgm:chMax val="0"/>
          <dgm:bulletEnabled val="1"/>
        </dgm:presLayoutVars>
      </dgm:prSet>
      <dgm:spPr/>
      <dgm:t>
        <a:bodyPr/>
        <a:lstStyle/>
        <a:p>
          <a:endParaRPr lang="de-DE"/>
        </a:p>
      </dgm:t>
    </dgm:pt>
  </dgm:ptLst>
  <dgm:cxnLst>
    <dgm:cxn modelId="{937CD548-EA85-457A-9E94-316771D6D6DF}" type="presOf" srcId="{45FC81D1-50C1-4395-8C83-72802D66661D}" destId="{41E67D38-9AFC-446C-9190-2A182B9045E3}" srcOrd="0" destOrd="0" presId="urn:microsoft.com/office/officeart/2005/8/layout/vList2"/>
    <dgm:cxn modelId="{673DE3C0-5E14-41A8-A323-C69C47C99044}" srcId="{B2AB4272-FEBC-44B9-86F9-F9A7E8322881}" destId="{A70907AA-B63D-4C3A-AD7A-07F2949716C6}" srcOrd="3" destOrd="0" parTransId="{1AA6481B-7038-4CF3-8200-6910D6E9A399}" sibTransId="{FC3F3229-2605-4C46-8816-1817CF0ED61C}"/>
    <dgm:cxn modelId="{89A8CF2C-08F1-479C-88E7-C19672F6072B}" type="presOf" srcId="{B2AB4272-FEBC-44B9-86F9-F9A7E8322881}" destId="{3A3AD54F-36D0-4885-BDA8-7DB5FD532EEC}" srcOrd="0" destOrd="0" presId="urn:microsoft.com/office/officeart/2005/8/layout/vList2"/>
    <dgm:cxn modelId="{D89137C7-E20D-4EBD-BE0D-94A53DD3E7B1}" type="presOf" srcId="{8BCE806E-ACFE-4EF6-AA8C-DE7EA9CBBD7B}" destId="{621C94D6-C210-4282-9A79-9FA198BD3098}" srcOrd="0" destOrd="0" presId="urn:microsoft.com/office/officeart/2005/8/layout/vList2"/>
    <dgm:cxn modelId="{BDA15677-27CF-4081-A7C3-2C90EE1F69B2}" srcId="{B2AB4272-FEBC-44B9-86F9-F9A7E8322881}" destId="{8BCE806E-ACFE-4EF6-AA8C-DE7EA9CBBD7B}" srcOrd="0" destOrd="0" parTransId="{962B77FC-2E5B-45F4-BE74-0D9CDFF70F66}" sibTransId="{5597226F-1DBB-4819-9934-620FBECBCD3D}"/>
    <dgm:cxn modelId="{8F1778FB-D65D-4E3B-9116-05CF62C73753}" srcId="{B2AB4272-FEBC-44B9-86F9-F9A7E8322881}" destId="{45FC81D1-50C1-4395-8C83-72802D66661D}" srcOrd="2" destOrd="0" parTransId="{7E82BA2E-EEC0-4745-9FA2-3A89967FF93D}" sibTransId="{450B09C1-D1B6-49ED-935A-B781BBBA8AC7}"/>
    <dgm:cxn modelId="{1EC1C9E9-E62C-4176-866F-AEA0F7168EC6}" srcId="{B2AB4272-FEBC-44B9-86F9-F9A7E8322881}" destId="{9C3664B0-1732-434A-A6F6-5625F6FF5A55}" srcOrd="1" destOrd="0" parTransId="{E7855676-05ED-4328-9CAC-0BE54BF6AD93}" sibTransId="{14E4F0B6-765F-43CD-AE19-9796EBF2D02A}"/>
    <dgm:cxn modelId="{50A1154B-5126-458A-B9A5-A65193AB12AB}" type="presOf" srcId="{A70907AA-B63D-4C3A-AD7A-07F2949716C6}" destId="{ADDF2791-0498-46A2-B2C2-CA1690534634}" srcOrd="0" destOrd="0" presId="urn:microsoft.com/office/officeart/2005/8/layout/vList2"/>
    <dgm:cxn modelId="{B7BD77B8-D181-42AA-98AA-300679AE1ACC}" type="presOf" srcId="{9C3664B0-1732-434A-A6F6-5625F6FF5A55}" destId="{51C67700-CC07-4933-BFC0-C179C1798BF2}" srcOrd="0" destOrd="0" presId="urn:microsoft.com/office/officeart/2005/8/layout/vList2"/>
    <dgm:cxn modelId="{939C7ABE-F1A4-4508-9FC5-C95D6B6A7469}" type="presParOf" srcId="{3A3AD54F-36D0-4885-BDA8-7DB5FD532EEC}" destId="{621C94D6-C210-4282-9A79-9FA198BD3098}" srcOrd="0" destOrd="0" presId="urn:microsoft.com/office/officeart/2005/8/layout/vList2"/>
    <dgm:cxn modelId="{E77D91D2-F54B-4CE0-99A4-16DC536569D3}" type="presParOf" srcId="{3A3AD54F-36D0-4885-BDA8-7DB5FD532EEC}" destId="{4836AC3F-2239-4C59-8015-4CAB54C12DFF}" srcOrd="1" destOrd="0" presId="urn:microsoft.com/office/officeart/2005/8/layout/vList2"/>
    <dgm:cxn modelId="{8DBB4BCB-8F64-4989-B1E8-2033BE7BCA3F}" type="presParOf" srcId="{3A3AD54F-36D0-4885-BDA8-7DB5FD532EEC}" destId="{51C67700-CC07-4933-BFC0-C179C1798BF2}" srcOrd="2" destOrd="0" presId="urn:microsoft.com/office/officeart/2005/8/layout/vList2"/>
    <dgm:cxn modelId="{9184E60A-9FB9-4087-A5A1-D58743517F89}" type="presParOf" srcId="{3A3AD54F-36D0-4885-BDA8-7DB5FD532EEC}" destId="{0026A1DF-B7A7-4C59-8EF5-12A3EDB24C54}" srcOrd="3" destOrd="0" presId="urn:microsoft.com/office/officeart/2005/8/layout/vList2"/>
    <dgm:cxn modelId="{58492DEE-9BB9-470D-80E4-A1D985A0DFEE}" type="presParOf" srcId="{3A3AD54F-36D0-4885-BDA8-7DB5FD532EEC}" destId="{41E67D38-9AFC-446C-9190-2A182B9045E3}" srcOrd="4" destOrd="0" presId="urn:microsoft.com/office/officeart/2005/8/layout/vList2"/>
    <dgm:cxn modelId="{2A0431C9-3790-4F0F-A321-4B91BFD95CA9}" type="presParOf" srcId="{3A3AD54F-36D0-4885-BDA8-7DB5FD532EEC}" destId="{D36AC5F2-76E1-42C6-B34D-52B6ECE91680}" srcOrd="5" destOrd="0" presId="urn:microsoft.com/office/officeart/2005/8/layout/vList2"/>
    <dgm:cxn modelId="{F0C9CCEC-CC6B-43AE-8A16-3EC6950A8A51}" type="presParOf" srcId="{3A3AD54F-36D0-4885-BDA8-7DB5FD532EEC}" destId="{ADDF2791-0498-46A2-B2C2-CA169053463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C94D6-C210-4282-9A79-9FA198BD3098}">
      <dsp:nvSpPr>
        <dsp:cNvPr id="0" name=""/>
        <dsp:cNvSpPr/>
      </dsp:nvSpPr>
      <dsp:spPr>
        <a:xfrm>
          <a:off x="0" y="40746"/>
          <a:ext cx="4752528" cy="449280"/>
        </a:xfrm>
        <a:prstGeom prst="roundRect">
          <a:avLst/>
        </a:prstGeom>
        <a:solidFill>
          <a:srgbClr val="E60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kern="1200" noProof="0" dirty="0">
              <a:latin typeface="Lucida Sans" panose="020B0602030504020204" pitchFamily="34" charset="0"/>
            </a:rPr>
            <a:t>Measure</a:t>
          </a:r>
        </a:p>
      </dsp:txBody>
      <dsp:txXfrm>
        <a:off x="21932" y="62678"/>
        <a:ext cx="4708664" cy="405416"/>
      </dsp:txXfrm>
    </dsp:sp>
    <dsp:sp modelId="{51C67700-CC07-4933-BFC0-C179C1798BF2}">
      <dsp:nvSpPr>
        <dsp:cNvPr id="0" name=""/>
        <dsp:cNvSpPr/>
      </dsp:nvSpPr>
      <dsp:spPr>
        <a:xfrm>
          <a:off x="0" y="559146"/>
          <a:ext cx="4752528" cy="449280"/>
        </a:xfrm>
        <a:prstGeom prst="roundRect">
          <a:avLst/>
        </a:prstGeom>
        <a:solidFill>
          <a:srgbClr val="C0CC1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noProof="0" dirty="0">
              <a:latin typeface="Lucida Sans" panose="020B0602030504020204" pitchFamily="34" charset="0"/>
            </a:rPr>
            <a:t>Inform and Alert</a:t>
          </a:r>
        </a:p>
      </dsp:txBody>
      <dsp:txXfrm>
        <a:off x="21932" y="581078"/>
        <a:ext cx="4708664" cy="405416"/>
      </dsp:txXfrm>
    </dsp:sp>
    <dsp:sp modelId="{41E67D38-9AFC-446C-9190-2A182B9045E3}">
      <dsp:nvSpPr>
        <dsp:cNvPr id="0" name=""/>
        <dsp:cNvSpPr/>
      </dsp:nvSpPr>
      <dsp:spPr>
        <a:xfrm>
          <a:off x="0" y="1077547"/>
          <a:ext cx="4752528" cy="449280"/>
        </a:xfrm>
        <a:prstGeom prst="roundRect">
          <a:avLst/>
        </a:prstGeom>
        <a:solidFill>
          <a:srgbClr val="F59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noProof="0" dirty="0">
              <a:latin typeface="Lucida Sans" panose="020B0602030504020204" pitchFamily="34" charset="0"/>
            </a:rPr>
            <a:t>Analyze</a:t>
          </a:r>
        </a:p>
      </dsp:txBody>
      <dsp:txXfrm>
        <a:off x="21932" y="1099479"/>
        <a:ext cx="4708664" cy="405416"/>
      </dsp:txXfrm>
    </dsp:sp>
    <dsp:sp modelId="{ADDF2791-0498-46A2-B2C2-CA1690534634}">
      <dsp:nvSpPr>
        <dsp:cNvPr id="0" name=""/>
        <dsp:cNvSpPr/>
      </dsp:nvSpPr>
      <dsp:spPr>
        <a:xfrm>
          <a:off x="0" y="1595947"/>
          <a:ext cx="4752528" cy="449280"/>
        </a:xfrm>
        <a:prstGeom prst="roundRect">
          <a:avLst/>
        </a:prstGeom>
        <a:solidFill>
          <a:srgbClr val="0B265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noProof="0" dirty="0">
              <a:latin typeface="Lucida Sans" panose="020B0602030504020204" pitchFamily="34" charset="0"/>
            </a:rPr>
            <a:t>Optimize</a:t>
          </a:r>
        </a:p>
      </dsp:txBody>
      <dsp:txXfrm>
        <a:off x="21932" y="1617879"/>
        <a:ext cx="4708664" cy="4054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400"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1"/>
            <a:ext cx="2946400" cy="496332"/>
          </a:xfrm>
          <a:prstGeom prst="rect">
            <a:avLst/>
          </a:prstGeom>
        </p:spPr>
        <p:txBody>
          <a:bodyPr vert="horz" lIns="91440" tIns="45720" rIns="91440" bIns="45720" rtlCol="0"/>
          <a:lstStyle>
            <a:lvl1pPr algn="r">
              <a:defRPr sz="1200"/>
            </a:lvl1pPr>
          </a:lstStyle>
          <a:p>
            <a:fld id="{BE08D1B3-2836-4F11-A288-1CDFD5962485}" type="datetimeFigureOut">
              <a:rPr lang="de-DE" smtClean="0"/>
              <a:t>22.05.17</a:t>
            </a:fld>
            <a:endParaRPr lang="de-DE"/>
          </a:p>
        </p:txBody>
      </p:sp>
      <p:sp>
        <p:nvSpPr>
          <p:cNvPr id="4" name="Fußzeilenplatzhalter 3"/>
          <p:cNvSpPr>
            <a:spLocks noGrp="1"/>
          </p:cNvSpPr>
          <p:nvPr>
            <p:ph type="ftr" sz="quarter" idx="2"/>
          </p:nvPr>
        </p:nvSpPr>
        <p:spPr>
          <a:xfrm>
            <a:off x="0" y="9428711"/>
            <a:ext cx="2946400"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711"/>
            <a:ext cx="2946400" cy="496332"/>
          </a:xfrm>
          <a:prstGeom prst="rect">
            <a:avLst/>
          </a:prstGeom>
        </p:spPr>
        <p:txBody>
          <a:bodyPr vert="horz" lIns="91440" tIns="45720" rIns="91440" bIns="45720" rtlCol="0" anchor="b"/>
          <a:lstStyle>
            <a:lvl1pPr algn="r">
              <a:defRPr sz="1200"/>
            </a:lvl1pPr>
          </a:lstStyle>
          <a:p>
            <a:fld id="{459C4998-37D7-4D7E-9B37-A30ABF4F055D}" type="slidenum">
              <a:rPr lang="de-DE" smtClean="0"/>
              <a:t>‹Nr.›</a:t>
            </a:fld>
            <a:endParaRPr lang="de-DE"/>
          </a:p>
        </p:txBody>
      </p:sp>
    </p:spTree>
    <p:extLst>
      <p:ext uri="{BB962C8B-B14F-4D97-AF65-F5344CB8AC3E}">
        <p14:creationId xmlns:p14="http://schemas.microsoft.com/office/powerpoint/2010/main" val="93417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de-DE"/>
          </a:p>
        </p:txBody>
      </p:sp>
      <p:sp>
        <p:nvSpPr>
          <p:cNvPr id="9219" name="Rectangle 3"/>
          <p:cNvSpPr>
            <a:spLocks noGrp="1" noChangeArrowheads="1"/>
          </p:cNvSpPr>
          <p:nvPr>
            <p:ph type="dt" idx="1"/>
          </p:nvPr>
        </p:nvSpPr>
        <p:spPr bwMode="auto">
          <a:xfrm>
            <a:off x="3851275" y="1"/>
            <a:ext cx="2946400"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de-DE"/>
          </a:p>
        </p:txBody>
      </p:sp>
      <p:sp>
        <p:nvSpPr>
          <p:cNvPr id="4198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9221" name="Rectangle 5"/>
          <p:cNvSpPr>
            <a:spLocks noGrp="1" noChangeArrowheads="1"/>
          </p:cNvSpPr>
          <p:nvPr>
            <p:ph type="body" sz="quarter" idx="3"/>
          </p:nvPr>
        </p:nvSpPr>
        <p:spPr bwMode="auto">
          <a:xfrm>
            <a:off x="906463" y="4715951"/>
            <a:ext cx="498475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222" name="Rectangle 6"/>
          <p:cNvSpPr>
            <a:spLocks noGrp="1" noChangeArrowheads="1"/>
          </p:cNvSpPr>
          <p:nvPr>
            <p:ph type="ftr" sz="quarter" idx="4"/>
          </p:nvPr>
        </p:nvSpPr>
        <p:spPr bwMode="auto">
          <a:xfrm>
            <a:off x="0" y="9430307"/>
            <a:ext cx="2946400"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de-DE"/>
          </a:p>
        </p:txBody>
      </p:sp>
      <p:sp>
        <p:nvSpPr>
          <p:cNvPr id="9223" name="Rectangle 7"/>
          <p:cNvSpPr>
            <a:spLocks noGrp="1" noChangeArrowheads="1"/>
          </p:cNvSpPr>
          <p:nvPr>
            <p:ph type="sldNum" sz="quarter" idx="5"/>
          </p:nvPr>
        </p:nvSpPr>
        <p:spPr bwMode="auto">
          <a:xfrm>
            <a:off x="3851275" y="9430307"/>
            <a:ext cx="2946400" cy="49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ea typeface="+mn-ea"/>
                <a:cs typeface="+mn-cs"/>
              </a:defRPr>
            </a:lvl1pPr>
          </a:lstStyle>
          <a:p>
            <a:pPr>
              <a:defRPr/>
            </a:pPr>
            <a:fld id="{F888EE93-667B-0A48-8DAB-77DA2BC7D827}" type="slidenum">
              <a:rPr lang="de-DE"/>
              <a:pPr>
                <a:defRPr/>
              </a:pPr>
              <a:t>‹Nr.›</a:t>
            </a:fld>
            <a:endParaRPr lang="de-DE"/>
          </a:p>
        </p:txBody>
      </p:sp>
    </p:spTree>
    <p:extLst>
      <p:ext uri="{BB962C8B-B14F-4D97-AF65-F5344CB8AC3E}">
        <p14:creationId xmlns:p14="http://schemas.microsoft.com/office/powerpoint/2010/main" val="2146769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www.paessler.com/prtg/requirement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don’t forget to hide or delete this slide prior to use!</a:t>
            </a:r>
            <a:endParaRPr lang="en-US" dirty="0"/>
          </a:p>
        </p:txBody>
      </p:sp>
      <p:sp>
        <p:nvSpPr>
          <p:cNvPr id="4" name="Slide Number Placeholder 3"/>
          <p:cNvSpPr>
            <a:spLocks noGrp="1"/>
          </p:cNvSpPr>
          <p:nvPr>
            <p:ph type="sldNum" sz="quarter" idx="10"/>
          </p:nvPr>
        </p:nvSpPr>
        <p:spPr/>
        <p:txBody>
          <a:bodyPr/>
          <a:lstStyle/>
          <a:p>
            <a:pPr>
              <a:defRPr/>
            </a:pPr>
            <a:fld id="{F888EE93-667B-0A48-8DAB-77DA2BC7D827}" type="slidenum">
              <a:rPr lang="de-DE" smtClean="0"/>
              <a:pPr>
                <a:defRPr/>
              </a:pPr>
              <a:t>1</a:t>
            </a:fld>
            <a:endParaRPr lang="de-DE"/>
          </a:p>
        </p:txBody>
      </p:sp>
    </p:spTree>
    <p:extLst>
      <p:ext uri="{BB962C8B-B14F-4D97-AF65-F5344CB8AC3E}">
        <p14:creationId xmlns:p14="http://schemas.microsoft.com/office/powerpoint/2010/main" val="3612072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noProof="0" dirty="0"/>
              <a:t>PRTG offers the best of both worlds</a:t>
            </a:r>
            <a:r>
              <a:rPr lang="en-GB" baseline="0" noProof="0" dirty="0"/>
              <a:t> for the SMB market – exactly what you need, at the right price. PRTG is the undisputed market leader in the SMB monitoring world.</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10</a:t>
            </a:fld>
            <a:endParaRPr lang="de-DE"/>
          </a:p>
        </p:txBody>
      </p:sp>
    </p:spTree>
    <p:extLst>
      <p:ext uri="{BB962C8B-B14F-4D97-AF65-F5344CB8AC3E}">
        <p14:creationId xmlns:p14="http://schemas.microsoft.com/office/powerpoint/2010/main" val="334739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en-GB" noProof="0" dirty="0"/>
              <a:t>Here is what customers need to think about</a:t>
            </a:r>
            <a:r>
              <a:rPr lang="en-GB" baseline="0" noProof="0" dirty="0"/>
              <a:t> when evaluating network monitoring solutions:</a:t>
            </a:r>
            <a:endParaRPr lang="en-GB" noProof="0" dirty="0"/>
          </a:p>
          <a:p>
            <a:pPr marL="228600" indent="-228600">
              <a:buAutoNum type="arabicParenBoth"/>
            </a:pPr>
            <a:endParaRPr lang="en-US" noProof="0" dirty="0"/>
          </a:p>
          <a:p>
            <a:pPr marL="228600" indent="-228600">
              <a:buAutoNum type="arabicParenBoth"/>
            </a:pPr>
            <a:r>
              <a:rPr lang="en-US" noProof="0" dirty="0"/>
              <a:t>Ease</a:t>
            </a:r>
            <a:r>
              <a:rPr lang="en-US" baseline="0" noProof="0" dirty="0"/>
              <a:t> of Daily Business:  Monitoring is something you will use all day, every day. Small things therefore become big things very quickly. The solution needs to be simple to acquire, install and especially to use: with PRTG, there is no special know-how required and the solution continues to work effectively without constant user interaction</a:t>
            </a:r>
          </a:p>
          <a:p>
            <a:pPr marL="228600" indent="-228600">
              <a:buAutoNum type="arabicParenBoth"/>
            </a:pPr>
            <a:r>
              <a:rPr lang="en-US" baseline="0" noProof="0" dirty="0"/>
              <a:t>Fields of application. Think about the future too – is the monitoring tool you are considering capable of moving with the times? How? </a:t>
            </a:r>
          </a:p>
          <a:p>
            <a:pPr marL="685800" lvl="1" indent="-228600">
              <a:buFont typeface="Arial" panose="020B0604020202020204" pitchFamily="34" charset="0"/>
              <a:buChar char="•"/>
            </a:pPr>
            <a:r>
              <a:rPr lang="en-US" baseline="0" noProof="0" dirty="0"/>
              <a:t>Where will the solution be applied?</a:t>
            </a:r>
          </a:p>
          <a:p>
            <a:pPr marL="685800" lvl="1" indent="-228600">
              <a:buFont typeface="Arial" panose="020B0604020202020204" pitchFamily="34" charset="0"/>
              <a:buChar char="•"/>
            </a:pPr>
            <a:r>
              <a:rPr lang="en-US" baseline="0" noProof="0" dirty="0"/>
              <a:t>How deep and how wide does the tool need to monitor in your infrastructure?;</a:t>
            </a:r>
          </a:p>
          <a:p>
            <a:pPr marL="685800" lvl="1" indent="-228600">
              <a:buFont typeface="Arial" panose="020B0604020202020204" pitchFamily="34" charset="0"/>
              <a:buChar char="•"/>
            </a:pPr>
            <a:r>
              <a:rPr lang="en-GB" baseline="0" noProof="0" dirty="0"/>
              <a:t>PRTG offers ultimate future-proofing thanks to over 15 years of experience in what’s next.</a:t>
            </a:r>
            <a:endParaRPr lang="en-US" baseline="0" noProof="0" dirty="0"/>
          </a:p>
          <a:p>
            <a:pPr marL="228600" indent="-228600">
              <a:buAutoNum type="arabicParenBoth"/>
            </a:pPr>
            <a:r>
              <a:rPr lang="en-US" baseline="0" noProof="0" dirty="0"/>
              <a:t>Individualization: </a:t>
            </a:r>
          </a:p>
          <a:p>
            <a:pPr marL="685800" lvl="1" indent="-228600">
              <a:buFont typeface="Arial" panose="020B0604020202020204" pitchFamily="34" charset="0"/>
              <a:buChar char="•"/>
            </a:pPr>
            <a:r>
              <a:rPr lang="en-US" baseline="0" noProof="0" dirty="0"/>
              <a:t>This is contradictory to criteria 1, it creates a lot of work and isn’t for the faint-hearted</a:t>
            </a:r>
          </a:p>
          <a:p>
            <a:pPr marL="685800" lvl="1" indent="-228600">
              <a:buFont typeface="Arial" panose="020B0604020202020204" pitchFamily="34" charset="0"/>
              <a:buChar char="•"/>
            </a:pPr>
            <a:r>
              <a:rPr lang="en-GB" baseline="0" noProof="0" dirty="0"/>
              <a:t>However PRTG is a closed source software that is as open as possible to power users. Our open API and our custom script creation capabilities offer huge opportunities for scripting, customization and moulding to suit the individual requirements of every customer. </a:t>
            </a:r>
          </a:p>
          <a:p>
            <a:pPr marL="685800" lvl="1" indent="-228600">
              <a:buFont typeface="Arial" panose="020B0604020202020204" pitchFamily="34" charset="0"/>
              <a:buChar char="•"/>
            </a:pPr>
            <a:r>
              <a:rPr lang="en-GB" baseline="0" noProof="0" dirty="0"/>
              <a:t>Customers can do this themselves or use our global network of certified partners to help.</a:t>
            </a:r>
            <a:endParaRPr lang="en-US" baseline="0" noProof="0" dirty="0"/>
          </a:p>
          <a:p>
            <a:pPr marL="685800" lvl="1" indent="-228600">
              <a:buFont typeface="Arial" panose="020B0604020202020204" pitchFamily="34" charset="0"/>
              <a:buChar char="•"/>
            </a:pPr>
            <a:r>
              <a:rPr lang="en-US" baseline="0" noProof="0" dirty="0"/>
              <a:t>The more exotic the software/hardware you want to monitor, the more flexible your monitoring tool needs to be. </a:t>
            </a:r>
          </a:p>
          <a:p>
            <a:pPr marL="228600" indent="-228600">
              <a:buAutoNum type="arabicParenBoth"/>
            </a:pPr>
            <a:r>
              <a:rPr lang="en-US" baseline="0" noProof="0" dirty="0"/>
              <a:t>Communication:</a:t>
            </a:r>
          </a:p>
          <a:p>
            <a:pPr marL="685800" lvl="1" indent="-228600">
              <a:buFont typeface="Arial" panose="020B0604020202020204" pitchFamily="34" charset="0"/>
              <a:buChar char="•"/>
            </a:pPr>
            <a:r>
              <a:rPr lang="en-US" baseline="0" noProof="0" dirty="0"/>
              <a:t>Your network monitor needs to get the right information to the right person at the right time – and nothing more. </a:t>
            </a:r>
          </a:p>
          <a:p>
            <a:pPr marL="685800" lvl="1" indent="-228600">
              <a:buFont typeface="Arial" panose="020B0604020202020204" pitchFamily="34" charset="0"/>
              <a:buChar char="•"/>
            </a:pPr>
            <a:r>
              <a:rPr lang="en-GB" baseline="0" noProof="0" dirty="0"/>
              <a:t>We allow completely manual setting of triggers and thresholds so alerts are genuine and “car alarm fatigue” doesn’t set in.</a:t>
            </a:r>
            <a:endParaRPr lang="en-US" baseline="0" noProof="0" dirty="0"/>
          </a:p>
          <a:p>
            <a:pPr marL="685800" lvl="1" indent="-228600">
              <a:buFont typeface="Arial" panose="020B0604020202020204" pitchFamily="34" charset="0"/>
              <a:buChar char="•"/>
            </a:pPr>
            <a:r>
              <a:rPr lang="en-US" baseline="0" noProof="0" dirty="0"/>
              <a:t>Paessler is a small, agile company capable of reacting quickly to customer trends. We listen to customers carefully.</a:t>
            </a:r>
          </a:p>
          <a:p>
            <a:pPr marL="228600" indent="-228600">
              <a:buAutoNum type="arabicParenBoth"/>
            </a:pPr>
            <a:r>
              <a:rPr lang="en-US" baseline="0" noProof="0" dirty="0"/>
              <a:t>Budget: </a:t>
            </a:r>
          </a:p>
          <a:p>
            <a:pPr marL="685800" lvl="1" indent="-228600">
              <a:buFont typeface="Arial" panose="020B0604020202020204" pitchFamily="34" charset="0"/>
              <a:buChar char="•"/>
            </a:pPr>
            <a:r>
              <a:rPr lang="en-US" baseline="0" noProof="0" dirty="0"/>
              <a:t>It’s not just about procurement costs, think of ongoing costs: implementation, operation, maintenance, support, personnel.</a:t>
            </a:r>
          </a:p>
          <a:p>
            <a:pPr marL="685800" lvl="1" indent="-228600">
              <a:buFont typeface="Arial" panose="020B0604020202020204" pitchFamily="34" charset="0"/>
              <a:buChar char="•"/>
            </a:pPr>
            <a:r>
              <a:rPr lang="en-US" baseline="0" noProof="0" dirty="0"/>
              <a:t>Open source is free in the first instance, but how much will it hurt you later? What if your “Linux guy” leaves?</a:t>
            </a:r>
          </a:p>
          <a:p>
            <a:pPr marL="685800" lvl="1" indent="-228600">
              <a:buFont typeface="Arial" panose="020B0604020202020204" pitchFamily="34" charset="0"/>
              <a:buChar char="•"/>
            </a:pPr>
            <a:r>
              <a:rPr lang="en-GB" baseline="0" noProof="0" dirty="0"/>
              <a:t>PRTG offers the best value network monitor with the simplest licensing model on the market .</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11</a:t>
            </a:fld>
            <a:endParaRPr lang="de-DE"/>
          </a:p>
        </p:txBody>
      </p:sp>
    </p:spTree>
    <p:extLst>
      <p:ext uri="{BB962C8B-B14F-4D97-AF65-F5344CB8AC3E}">
        <p14:creationId xmlns:p14="http://schemas.microsoft.com/office/powerpoint/2010/main" val="1570166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Our mission statement is clear.</a:t>
            </a: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12</a:t>
            </a:fld>
            <a:endParaRPr lang="de-DE"/>
          </a:p>
        </p:txBody>
      </p:sp>
    </p:spTree>
    <p:extLst>
      <p:ext uri="{BB962C8B-B14F-4D97-AF65-F5344CB8AC3E}">
        <p14:creationId xmlns:p14="http://schemas.microsoft.com/office/powerpoint/2010/main" val="385274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User benefits:</a:t>
            </a:r>
          </a:p>
          <a:p>
            <a:pPr marL="171450" indent="-171450">
              <a:buFont typeface="Arial" panose="020B0604020202020204" pitchFamily="34" charset="0"/>
              <a:buChar char="•"/>
            </a:pPr>
            <a:r>
              <a:rPr lang="en-US" noProof="0" dirty="0"/>
              <a:t>One</a:t>
            </a:r>
            <a:r>
              <a:rPr lang="en-US" baseline="0" noProof="0" dirty="0"/>
              <a:t> solution to monitor the entire IT infrastructure: hardware, applications, and virtual environments</a:t>
            </a:r>
          </a:p>
          <a:p>
            <a:pPr marL="171450" indent="-171450">
              <a:buFont typeface="Arial" panose="020B0604020202020204" pitchFamily="34" charset="0"/>
              <a:buChar char="•"/>
            </a:pPr>
            <a:r>
              <a:rPr lang="en-US" baseline="0" noProof="0" dirty="0"/>
              <a:t>Allows you to stop juggling multiple management solutions from multiple vendors that only provide fragmented information about their own kit, not the remainder of your overall IT infrastructure.</a:t>
            </a:r>
          </a:p>
          <a:p>
            <a:pPr marL="171450" indent="-171450">
              <a:buFont typeface="Arial" panose="020B0604020202020204" pitchFamily="34" charset="0"/>
              <a:buChar char="•"/>
            </a:pPr>
            <a:endParaRPr lang="en-US" baseline="0" noProof="0" dirty="0"/>
          </a:p>
          <a:p>
            <a:pPr marL="0" indent="0">
              <a:buFont typeface="Arial" panose="020B0604020202020204" pitchFamily="34" charset="0"/>
              <a:buNone/>
            </a:pPr>
            <a:r>
              <a:rPr lang="en-US" baseline="0" noProof="0" dirty="0"/>
              <a:t>PRTG‘s features: </a:t>
            </a:r>
          </a:p>
          <a:p>
            <a:pPr marL="171450" indent="-171450">
              <a:buFont typeface="Arial" panose="020B0604020202020204" pitchFamily="34" charset="0"/>
              <a:buChar char="•"/>
            </a:pPr>
            <a:r>
              <a:rPr lang="en-US" baseline="0" noProof="0" dirty="0"/>
              <a:t>One solution to monitor everything: hardware, bandwidth, applications, clouds, virtual, environments, Internet of Things, etc.</a:t>
            </a:r>
          </a:p>
          <a:p>
            <a:pPr marL="171450" indent="-171450">
              <a:buFont typeface="Arial" panose="020B0604020202020204" pitchFamily="34" charset="0"/>
              <a:buChar char="•"/>
            </a:pPr>
            <a:r>
              <a:rPr lang="en-US" baseline="0" noProof="0" dirty="0"/>
              <a:t>All vendors: Cisco, VMware, Microsoft, Oracle, DELL, HP, Citrix etc.</a:t>
            </a:r>
          </a:p>
          <a:p>
            <a:pPr marL="171450" indent="-171450">
              <a:buFont typeface="Arial" panose="020B0604020202020204" pitchFamily="34" charset="0"/>
              <a:buChar char="•"/>
            </a:pPr>
            <a:r>
              <a:rPr lang="en-US" baseline="0" noProof="0" dirty="0"/>
              <a:t>All kinds of industries: manufacturing, government, healthcare, education, finance, professional services</a:t>
            </a:r>
          </a:p>
          <a:p>
            <a:pPr marL="171450" indent="-171450">
              <a:buFont typeface="Arial" panose="020B0604020202020204" pitchFamily="34" charset="0"/>
              <a:buChar char="•"/>
            </a:pPr>
            <a:r>
              <a:rPr lang="en-US" baseline="0" noProof="0" dirty="0"/>
              <a:t>All together: PRTG‘s distributed monitoring solution enables you to monitor all of your locations around the town, district, country, continent and globe.</a:t>
            </a:r>
          </a:p>
          <a:p>
            <a:pPr marL="628650" lvl="1"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13</a:t>
            </a:fld>
            <a:endParaRPr lang="de-DE"/>
          </a:p>
        </p:txBody>
      </p:sp>
    </p:spTree>
    <p:extLst>
      <p:ext uri="{BB962C8B-B14F-4D97-AF65-F5344CB8AC3E}">
        <p14:creationId xmlns:p14="http://schemas.microsoft.com/office/powerpoint/2010/main" val="226636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User benefits:</a:t>
            </a:r>
          </a:p>
          <a:p>
            <a:pPr marL="171450" indent="-171450">
              <a:buFont typeface="Arial" panose="020B0604020202020204" pitchFamily="34" charset="0"/>
              <a:buChar char="•"/>
            </a:pPr>
            <a:r>
              <a:rPr lang="en-US" noProof="0" dirty="0"/>
              <a:t>Save time: With</a:t>
            </a:r>
            <a:r>
              <a:rPr lang="en-US" baseline="0" noProof="0" dirty="0"/>
              <a:t> one installer PRTG is ready within moments </a:t>
            </a:r>
            <a:r>
              <a:rPr lang="en-US" baseline="0" noProof="0" dirty="0">
                <a:sym typeface="Wingdings" panose="05000000000000000000" pitchFamily="2" charset="2"/>
              </a:rPr>
              <a:t> no time wasting with complex configurations </a:t>
            </a:r>
          </a:p>
          <a:p>
            <a:pPr marL="171450" indent="-171450">
              <a:buFont typeface="Arial" panose="020B0604020202020204" pitchFamily="34" charset="0"/>
              <a:buChar char="•"/>
            </a:pPr>
            <a:r>
              <a:rPr lang="en-US" baseline="0" noProof="0" dirty="0">
                <a:sym typeface="Wingdings" panose="05000000000000000000" pitchFamily="2" charset="2"/>
              </a:rPr>
              <a:t>The Smart Setup identifies your entire network and helps you to ensure all devices are monitored right from the start</a:t>
            </a:r>
          </a:p>
          <a:p>
            <a:pPr marL="171450" indent="-171450">
              <a:buFont typeface="Arial" panose="020B0604020202020204" pitchFamily="34" charset="0"/>
              <a:buChar char="•"/>
            </a:pPr>
            <a:r>
              <a:rPr lang="en-US" baseline="0" noProof="0" dirty="0">
                <a:sym typeface="Wingdings" panose="05000000000000000000" pitchFamily="2" charset="2"/>
              </a:rPr>
              <a:t>Later: Auto Discovery can be used to extend monitoring.</a:t>
            </a:r>
          </a:p>
          <a:p>
            <a:pPr marL="171450" indent="-171450">
              <a:buFont typeface="Arial" panose="020B0604020202020204" pitchFamily="34" charset="0"/>
              <a:buChar char="•"/>
            </a:pPr>
            <a:r>
              <a:rPr lang="en-US" baseline="0" noProof="0" dirty="0">
                <a:sym typeface="Wingdings" panose="05000000000000000000" pitchFamily="2" charset="2"/>
              </a:rPr>
              <a:t>Monitor your network from anywhere, just download our mobile apps. </a:t>
            </a:r>
          </a:p>
          <a:p>
            <a:pPr marL="171450" indent="-171450">
              <a:buFont typeface="Arial" panose="020B0604020202020204" pitchFamily="34" charset="0"/>
              <a:buChar char="•"/>
            </a:pPr>
            <a:r>
              <a:rPr lang="en-US" baseline="0" noProof="0" dirty="0">
                <a:sym typeface="Wingdings" panose="05000000000000000000" pitchFamily="2" charset="2"/>
              </a:rPr>
              <a:t>No need to be afraid of complicated processes within PRTG. </a:t>
            </a:r>
            <a:r>
              <a:rPr lang="en-US" baseline="0" noProof="0" dirty="0" err="1">
                <a:sym typeface="Wingdings" panose="05000000000000000000" pitchFamily="2" charset="2"/>
              </a:rPr>
              <a:t>Paessler‘s</a:t>
            </a:r>
            <a:r>
              <a:rPr lang="en-US" baseline="0" noProof="0" dirty="0">
                <a:sym typeface="Wingdings" panose="05000000000000000000" pitchFamily="2" charset="2"/>
              </a:rPr>
              <a:t> huge online knowledge base and self-paced e-learning modules are there to assist every step of the way.</a:t>
            </a:r>
          </a:p>
          <a:p>
            <a:pPr marL="171450" indent="-171450">
              <a:buFont typeface="Arial" panose="020B0604020202020204" pitchFamily="34" charset="0"/>
              <a:buChar char="•"/>
            </a:pPr>
            <a:r>
              <a:rPr lang="en-US" baseline="0" noProof="0" dirty="0">
                <a:sym typeface="Wingdings" panose="05000000000000000000" pitchFamily="2" charset="2"/>
              </a:rPr>
              <a:t>Get notified right when a failure occurs through your choice of alerting method: SMS, Email, push notification and many more.</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14</a:t>
            </a:fld>
            <a:endParaRPr lang="de-DE"/>
          </a:p>
        </p:txBody>
      </p:sp>
    </p:spTree>
    <p:extLst>
      <p:ext uri="{BB962C8B-B14F-4D97-AF65-F5344CB8AC3E}">
        <p14:creationId xmlns:p14="http://schemas.microsoft.com/office/powerpoint/2010/main" val="620538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User benefits:</a:t>
            </a:r>
          </a:p>
          <a:p>
            <a:pPr marL="171450" indent="-171450">
              <a:buFont typeface="Arial" panose="020B0604020202020204" pitchFamily="34" charset="0"/>
              <a:buChar char="•"/>
            </a:pPr>
            <a:r>
              <a:rPr lang="en-US" noProof="0" dirty="0"/>
              <a:t>PRTG</a:t>
            </a:r>
            <a:r>
              <a:rPr lang="en-US" baseline="0" noProof="0" dirty="0"/>
              <a:t> comes will all features included in every license </a:t>
            </a:r>
            <a:r>
              <a:rPr lang="en-US" baseline="0" noProof="0" dirty="0">
                <a:sym typeface="Wingdings" panose="05000000000000000000" pitchFamily="2" charset="2"/>
              </a:rPr>
              <a:t> no surprises, no add-ons, no extra cost</a:t>
            </a:r>
          </a:p>
          <a:p>
            <a:pPr marL="171450" indent="-171450">
              <a:buFont typeface="Arial" panose="020B0604020202020204" pitchFamily="34" charset="0"/>
              <a:buChar char="•"/>
            </a:pPr>
            <a:r>
              <a:rPr lang="en-US" baseline="0" noProof="0" dirty="0">
                <a:sym typeface="Wingdings" panose="05000000000000000000" pitchFamily="2" charset="2"/>
              </a:rPr>
              <a:t>Scale your monitoring as you grow. Upgrade from smaller to larger licenses simply by paying the difference between the two – no penalty!</a:t>
            </a:r>
          </a:p>
          <a:p>
            <a:pPr marL="171450" indent="-171450">
              <a:buFont typeface="Arial" panose="020B0604020202020204" pitchFamily="34" charset="0"/>
              <a:buChar char="•"/>
            </a:pPr>
            <a:r>
              <a:rPr lang="en-US" baseline="0" noProof="0" dirty="0">
                <a:sym typeface="Wingdings" panose="05000000000000000000" pitchFamily="2" charset="2"/>
              </a:rPr>
              <a:t>Continuous roll-out automatically updates your software so your network is constantly monitored with the most cutting-edge technology </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15</a:t>
            </a:fld>
            <a:endParaRPr lang="de-DE"/>
          </a:p>
        </p:txBody>
      </p:sp>
    </p:spTree>
    <p:extLst>
      <p:ext uri="{BB962C8B-B14F-4D97-AF65-F5344CB8AC3E}">
        <p14:creationId xmlns:p14="http://schemas.microsoft.com/office/powerpoint/2010/main" val="60229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User benefits: </a:t>
            </a:r>
          </a:p>
          <a:p>
            <a:pPr marL="171450" indent="-171450">
              <a:buFont typeface="Arial" panose="020B0604020202020204" pitchFamily="34" charset="0"/>
              <a:buChar char="•"/>
            </a:pPr>
            <a:r>
              <a:rPr lang="en-US" noProof="0" dirty="0"/>
              <a:t>PRTG‘s powerful open API allows</a:t>
            </a:r>
            <a:r>
              <a:rPr lang="en-US" baseline="0" noProof="0" dirty="0"/>
              <a:t> you to simply implement your own scripts and tailor your installation to your needs</a:t>
            </a:r>
          </a:p>
          <a:p>
            <a:pPr marL="171450" indent="-171450">
              <a:buFont typeface="Arial" panose="020B0604020202020204" pitchFamily="34" charset="0"/>
              <a:buChar char="•"/>
            </a:pPr>
            <a:r>
              <a:rPr lang="en-US" baseline="0" noProof="0" dirty="0"/>
              <a:t>Develop custom sensors and adapt PRTG to your individual infrastructure</a:t>
            </a:r>
          </a:p>
          <a:p>
            <a:pPr marL="171450" indent="-171450">
              <a:buFont typeface="Arial" panose="020B0604020202020204" pitchFamily="34" charset="0"/>
              <a:buChar char="•"/>
            </a:pPr>
            <a:r>
              <a:rPr lang="en-US" baseline="0" noProof="0" dirty="0"/>
              <a:t>Set up simple or advanced dashboards with PRTG‘s own maps creator. See immediately what the problem is, and be able to react quickly.</a:t>
            </a:r>
          </a:p>
          <a:p>
            <a:pPr marL="171450" indent="-171450">
              <a:buFont typeface="Arial" panose="020B0604020202020204" pitchFamily="34" charset="0"/>
              <a:buChar char="•"/>
            </a:pPr>
            <a:r>
              <a:rPr lang="en-US" baseline="0" noProof="0" dirty="0"/>
              <a:t>Optimize your network and enable effective asset planning by analyzing historical data provided by PRTG.</a:t>
            </a:r>
          </a:p>
          <a:p>
            <a:pPr marL="0" indent="0">
              <a:buFont typeface="Arial" panose="020B0604020202020204" pitchFamily="34" charset="0"/>
              <a:buNone/>
            </a:pPr>
            <a:endParaRPr lang="en-US" baseline="0"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16</a:t>
            </a:fld>
            <a:endParaRPr lang="de-DE"/>
          </a:p>
        </p:txBody>
      </p:sp>
    </p:spTree>
    <p:extLst>
      <p:ext uri="{BB962C8B-B14F-4D97-AF65-F5344CB8AC3E}">
        <p14:creationId xmlns:p14="http://schemas.microsoft.com/office/powerpoint/2010/main" val="350708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Times" charset="0"/>
                <a:ea typeface="ＭＳ Ｐゴシック" charset="0"/>
                <a:cs typeface="ＭＳ Ｐゴシック" charset="0"/>
              </a:rPr>
              <a:t>PRTG Network Monitor consists of three components: </a:t>
            </a:r>
          </a:p>
          <a:p>
            <a:endParaRPr lang="en-US" sz="1200" kern="1200" dirty="0">
              <a:solidFill>
                <a:schemeClr val="tx1"/>
              </a:solidFill>
              <a:effectLst/>
              <a:latin typeface="Times" charset="0"/>
              <a:ea typeface="ＭＳ Ｐゴシック" charset="0"/>
              <a:cs typeface="ＭＳ Ｐゴシック" charset="0"/>
            </a:endParaRPr>
          </a:p>
          <a:p>
            <a:r>
              <a:rPr lang="en-US" sz="1200" kern="1200" dirty="0">
                <a:solidFill>
                  <a:schemeClr val="tx1"/>
                </a:solidFill>
                <a:effectLst/>
                <a:latin typeface="Times" charset="0"/>
                <a:ea typeface="ＭＳ Ｐゴシック" charset="0"/>
                <a:cs typeface="ＭＳ Ｐゴシック" charset="0"/>
              </a:rPr>
              <a:t>- Core Server</a:t>
            </a:r>
          </a:p>
          <a:p>
            <a:r>
              <a:rPr lang="en-US" sz="1200" kern="1200" dirty="0">
                <a:solidFill>
                  <a:schemeClr val="tx1"/>
                </a:solidFill>
                <a:effectLst/>
                <a:latin typeface="Times" charset="0"/>
                <a:ea typeface="ＭＳ Ｐゴシック" charset="0"/>
                <a:cs typeface="ＭＳ Ｐゴシック" charset="0"/>
              </a:rPr>
              <a:t>- Probes</a:t>
            </a:r>
          </a:p>
          <a:p>
            <a:r>
              <a:rPr lang="en-US" sz="1200" kern="1200" dirty="0">
                <a:solidFill>
                  <a:schemeClr val="tx1"/>
                </a:solidFill>
                <a:effectLst/>
                <a:latin typeface="Times" charset="0"/>
                <a:ea typeface="ＭＳ Ｐゴシック" charset="0"/>
                <a:cs typeface="ＭＳ Ｐゴシック" charset="0"/>
              </a:rPr>
              <a:t>- Sensors </a:t>
            </a:r>
          </a:p>
          <a:p>
            <a:r>
              <a:rPr lang="en-US" sz="1200" kern="1200" dirty="0">
                <a:solidFill>
                  <a:schemeClr val="tx1"/>
                </a:solidFill>
                <a:effectLst/>
                <a:latin typeface="Times" charset="0"/>
                <a:ea typeface="ＭＳ Ｐゴシック" charset="0"/>
                <a:cs typeface="ＭＳ Ｐゴシック" charset="0"/>
              </a:rPr>
              <a:t> </a:t>
            </a:r>
          </a:p>
          <a:p>
            <a:r>
              <a:rPr lang="en-US" sz="1200" kern="1200" dirty="0">
                <a:solidFill>
                  <a:schemeClr val="tx1"/>
                </a:solidFill>
                <a:effectLst/>
                <a:latin typeface="Times" charset="0"/>
                <a:ea typeface="ＭＳ Ｐゴシック" charset="0"/>
                <a:cs typeface="ＭＳ Ｐゴシック" charset="0"/>
              </a:rPr>
              <a:t>The core server is the heart and soul of PRTG:  it stores, analyzes and publishes data graphically as reports and maps/dashboards. In addition, it handles alerting and notifications, to ensure that you can respond quickly to problems in your infrastructure. All data is stored in a custom database, specially optimized for storing monitoring results, to permit efficient access from multiple user interfaces (the Web UI, Enterprise Console, and mobile apps).</a:t>
            </a:r>
          </a:p>
          <a:p>
            <a:r>
              <a:rPr lang="en-US" sz="1200" kern="1200" dirty="0">
                <a:solidFill>
                  <a:schemeClr val="tx1"/>
                </a:solidFill>
                <a:effectLst/>
                <a:latin typeface="Times" charset="0"/>
                <a:ea typeface="ＭＳ Ｐゴシック" charset="0"/>
                <a:cs typeface="ＭＳ Ｐゴシック" charset="0"/>
              </a:rPr>
              <a:t> </a:t>
            </a:r>
          </a:p>
          <a:p>
            <a:r>
              <a:rPr lang="en-US" sz="1200" kern="1200" dirty="0">
                <a:solidFill>
                  <a:schemeClr val="tx1"/>
                </a:solidFill>
                <a:effectLst/>
                <a:latin typeface="Times" charset="0"/>
                <a:ea typeface="ＭＳ Ｐゴシック" charset="0"/>
                <a:cs typeface="ＭＳ Ｐゴシック" charset="0"/>
              </a:rPr>
              <a:t>The probes are either local or remote, allowing simple inclusion of 3</a:t>
            </a:r>
            <a:r>
              <a:rPr lang="en-US" sz="1200" kern="1200" baseline="30000" dirty="0">
                <a:solidFill>
                  <a:schemeClr val="tx1"/>
                </a:solidFill>
                <a:effectLst/>
                <a:latin typeface="Times" charset="0"/>
                <a:ea typeface="ＭＳ Ｐゴシック" charset="0"/>
                <a:cs typeface="ＭＳ Ｐゴシック" charset="0"/>
              </a:rPr>
              <a:t>rd</a:t>
            </a:r>
            <a:r>
              <a:rPr lang="en-US" sz="1200" kern="1200" baseline="0" dirty="0">
                <a:solidFill>
                  <a:schemeClr val="tx1"/>
                </a:solidFill>
                <a:effectLst/>
                <a:latin typeface="Times" charset="0"/>
                <a:ea typeface="ＭＳ Ｐゴシック" charset="0"/>
                <a:cs typeface="ＭＳ Ｐゴシック" charset="0"/>
              </a:rPr>
              <a:t> party networks or remote office locations etc. They </a:t>
            </a:r>
            <a:r>
              <a:rPr lang="en-US" sz="1200" kern="1200" dirty="0">
                <a:solidFill>
                  <a:schemeClr val="tx1"/>
                </a:solidFill>
                <a:effectLst/>
                <a:latin typeface="Times" charset="0"/>
                <a:ea typeface="ＭＳ Ｐゴシック" charset="0"/>
                <a:cs typeface="ＭＳ Ｐゴシック" charset="0"/>
              </a:rPr>
              <a:t>gather status data from your devices and send the results to the core server for analysis. You can use multiple probes at multiple distributed locations with a single core server license. All communication between the remote probes and the core server is encrypted with SSL.</a:t>
            </a:r>
          </a:p>
          <a:p>
            <a:endParaRPr lang="en-GB" sz="1200" kern="1200" dirty="0">
              <a:solidFill>
                <a:schemeClr val="tx1"/>
              </a:solidFill>
              <a:effectLst/>
              <a:latin typeface="Times" charset="0"/>
              <a:ea typeface="ＭＳ Ｐゴシック" charset="0"/>
              <a:cs typeface="ＭＳ Ｐゴシック" charset="0"/>
            </a:endParaRPr>
          </a:p>
          <a:p>
            <a:r>
              <a:rPr lang="en-GB" sz="1200" kern="1200" dirty="0">
                <a:solidFill>
                  <a:schemeClr val="tx1"/>
                </a:solidFill>
                <a:effectLst/>
                <a:latin typeface="Times" charset="0"/>
                <a:ea typeface="ＭＳ Ｐゴシック" charset="0"/>
                <a:cs typeface="ＭＳ Ｐゴシック" charset="0"/>
              </a:rPr>
              <a:t>PRTG comes with 225+</a:t>
            </a:r>
            <a:r>
              <a:rPr lang="en-GB" sz="1200" kern="1200" baseline="0" dirty="0">
                <a:solidFill>
                  <a:schemeClr val="tx1"/>
                </a:solidFill>
                <a:effectLst/>
                <a:latin typeface="Times" charset="0"/>
                <a:ea typeface="ＭＳ Ｐゴシック" charset="0"/>
                <a:cs typeface="ＭＳ Ｐゴシック" charset="0"/>
              </a:rPr>
              <a:t> sensor types out of the box and customers can also easily create their own sensors for anything particularly “exotic” in their network.</a:t>
            </a:r>
            <a:endParaRPr lang="en-US" sz="1200" kern="1200" dirty="0">
              <a:solidFill>
                <a:schemeClr val="tx1"/>
              </a:solidFill>
              <a:effectLst/>
              <a:latin typeface="Times" charset="0"/>
              <a:ea typeface="ＭＳ Ｐゴシック" charset="0"/>
              <a:cs typeface="ＭＳ Ｐゴシック" charset="0"/>
            </a:endParaRP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17</a:t>
            </a:fld>
            <a:endParaRPr lang="de-DE"/>
          </a:p>
        </p:txBody>
      </p:sp>
    </p:spTree>
    <p:extLst>
      <p:ext uri="{BB962C8B-B14F-4D97-AF65-F5344CB8AC3E}">
        <p14:creationId xmlns:p14="http://schemas.microsoft.com/office/powerpoint/2010/main" val="108511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Web GUI at the rear of this graphic</a:t>
            </a:r>
            <a:r>
              <a:rPr lang="en-GB" baseline="0" dirty="0"/>
              <a:t> </a:t>
            </a:r>
            <a:r>
              <a:rPr lang="en-GB" dirty="0"/>
              <a:t>is the most feature-rich and used by</a:t>
            </a:r>
            <a:r>
              <a:rPr lang="en-GB" baseline="0" dirty="0"/>
              <a:t> the majority of customers.</a:t>
            </a:r>
          </a:p>
          <a:p>
            <a:pPr marL="171450" indent="-171450">
              <a:buFont typeface="Arial" panose="020B0604020202020204" pitchFamily="34" charset="0"/>
              <a:buChar char="•"/>
            </a:pPr>
            <a:r>
              <a:rPr lang="en-GB" baseline="0" dirty="0"/>
              <a:t>Enterprise Console on the right is a Windows application that aggregates multiple separate core servers and allows single pane of glass management and consolidated dashboard data.</a:t>
            </a:r>
          </a:p>
          <a:p>
            <a:pPr marL="171450" indent="-171450">
              <a:buFont typeface="Arial" panose="020B0604020202020204" pitchFamily="34" charset="0"/>
              <a:buChar char="•"/>
            </a:pPr>
            <a:r>
              <a:rPr lang="en-GB" baseline="0" dirty="0"/>
              <a:t>Otherwise we also natively support iOS, Android, Windows phone and Blackberry. For any other small form factor devices we use mini-HTML.</a:t>
            </a:r>
            <a:endParaRPr lang="en-US" dirty="0"/>
          </a:p>
        </p:txBody>
      </p:sp>
      <p:sp>
        <p:nvSpPr>
          <p:cNvPr id="4" name="Slide Number Placeholder 3"/>
          <p:cNvSpPr>
            <a:spLocks noGrp="1"/>
          </p:cNvSpPr>
          <p:nvPr>
            <p:ph type="sldNum" sz="quarter" idx="10"/>
          </p:nvPr>
        </p:nvSpPr>
        <p:spPr/>
        <p:txBody>
          <a:bodyPr/>
          <a:lstStyle/>
          <a:p>
            <a:pPr>
              <a:defRPr/>
            </a:pPr>
            <a:fld id="{F888EE93-667B-0A48-8DAB-77DA2BC7D827}" type="slidenum">
              <a:rPr lang="de-DE" smtClean="0"/>
              <a:pPr>
                <a:defRPr/>
              </a:pPr>
              <a:t>18</a:t>
            </a:fld>
            <a:endParaRPr lang="de-DE"/>
          </a:p>
        </p:txBody>
      </p:sp>
    </p:spTree>
    <p:extLst>
      <p:ext uri="{BB962C8B-B14F-4D97-AF65-F5344CB8AC3E}">
        <p14:creationId xmlns:p14="http://schemas.microsoft.com/office/powerpoint/2010/main" val="29321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19</a:t>
            </a:fld>
            <a:endParaRPr lang="de-DE"/>
          </a:p>
        </p:txBody>
      </p:sp>
    </p:spTree>
    <p:extLst>
      <p:ext uri="{BB962C8B-B14F-4D97-AF65-F5344CB8AC3E}">
        <p14:creationId xmlns:p14="http://schemas.microsoft.com/office/powerpoint/2010/main" val="77175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a:t>
            </a:fld>
            <a:endParaRPr lang="de-DE"/>
          </a:p>
        </p:txBody>
      </p:sp>
    </p:spTree>
    <p:extLst>
      <p:ext uri="{BB962C8B-B14F-4D97-AF65-F5344CB8AC3E}">
        <p14:creationId xmlns:p14="http://schemas.microsoft.com/office/powerpoint/2010/main" val="1305494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Before going into detail</a:t>
            </a:r>
            <a:r>
              <a:rPr lang="en-US" baseline="0" noProof="0" dirty="0"/>
              <a:t> about PRTG‘s fields of application, the evolution of monitoring needs to be clarified</a:t>
            </a:r>
            <a:endParaRPr lang="en-US" noProof="0" dirty="0"/>
          </a:p>
          <a:p>
            <a:r>
              <a:rPr lang="en-US" noProof="0" dirty="0"/>
              <a:t>Since Web</a:t>
            </a:r>
            <a:r>
              <a:rPr lang="en-US" baseline="0" noProof="0" dirty="0"/>
              <a:t> 2.0 things get „</a:t>
            </a:r>
            <a:r>
              <a:rPr lang="en-US" baseline="0" noProof="0" dirty="0" err="1"/>
              <a:t>versionized</a:t>
            </a:r>
            <a:r>
              <a:rPr lang="en-US" baseline="0" noProof="0" dirty="0"/>
              <a:t>“ willingly (e.g. industry 4.0). Therefore monitoring needed to get its own versions, as well</a:t>
            </a:r>
          </a:p>
          <a:p>
            <a:endParaRPr lang="en-US" baseline="0" noProof="0" dirty="0"/>
          </a:p>
          <a:p>
            <a:r>
              <a:rPr lang="en-US" baseline="0" noProof="0" dirty="0"/>
              <a:t>1.0 – only main things monitored such as physical hardware and direct attached storage</a:t>
            </a:r>
          </a:p>
          <a:p>
            <a:r>
              <a:rPr lang="en-US" baseline="0" noProof="0" dirty="0"/>
              <a:t>2.0 – increasing virtualization led to the second stage of VM aware monitoring, increased use of shared storage and more </a:t>
            </a:r>
            <a:r>
              <a:rPr lang="en-US" baseline="0" noProof="0" dirty="0" err="1"/>
              <a:t>centralised</a:t>
            </a:r>
            <a:r>
              <a:rPr lang="en-US" baseline="0" noProof="0" dirty="0"/>
              <a:t> IT environments</a:t>
            </a:r>
          </a:p>
          <a:p>
            <a:r>
              <a:rPr lang="en-US" baseline="0" noProof="0" dirty="0"/>
              <a:t>3.0 – as a result of constantly integrating the cloud to daily business, universal monitoring is now needed to ensure guaranteed access to software-as-a-service solutions and </a:t>
            </a:r>
            <a:r>
              <a:rPr lang="en-US" baseline="0" noProof="0" dirty="0" err="1"/>
              <a:t>on-premise</a:t>
            </a:r>
            <a:r>
              <a:rPr lang="en-US" baseline="0" noProof="0" dirty="0"/>
              <a:t> solutions running together</a:t>
            </a:r>
          </a:p>
          <a:p>
            <a:r>
              <a:rPr lang="en-US" baseline="0" noProof="0" dirty="0"/>
              <a:t>4.0 – The next stage is to include monitoring of previously non-IT-related assets such as estate management solutions, physical security, air con, lighting, IP newcomers like voice, </a:t>
            </a:r>
            <a:r>
              <a:rPr lang="en-US" baseline="0" noProof="0" dirty="0" err="1"/>
              <a:t>tv</a:t>
            </a:r>
            <a:r>
              <a:rPr lang="en-US" baseline="0" noProof="0" dirty="0"/>
              <a:t> etc., even internet enabled fridges, coffee machines, shrimp farms, blood fridges and so on...</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20</a:t>
            </a:fld>
            <a:endParaRPr lang="de-DE"/>
          </a:p>
        </p:txBody>
      </p:sp>
    </p:spTree>
    <p:extLst>
      <p:ext uri="{BB962C8B-B14F-4D97-AF65-F5344CB8AC3E}">
        <p14:creationId xmlns:p14="http://schemas.microsoft.com/office/powerpoint/2010/main" val="20543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Please select</a:t>
            </a:r>
            <a:r>
              <a:rPr lang="de-DE" baseline="0" dirty="0"/>
              <a:t> the slides pertaining to the applicable industry vertical focus for your audience.</a:t>
            </a:r>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21</a:t>
            </a:fld>
            <a:endParaRPr lang="de-DE"/>
          </a:p>
        </p:txBody>
      </p:sp>
    </p:spTree>
    <p:extLst>
      <p:ext uri="{BB962C8B-B14F-4D97-AF65-F5344CB8AC3E}">
        <p14:creationId xmlns:p14="http://schemas.microsoft.com/office/powerpoint/2010/main" val="914087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noProof="0" dirty="0"/>
              <a:t>Industrial Internet</a:t>
            </a:r>
            <a:r>
              <a:rPr lang="en-US" baseline="0" noProof="0" dirty="0"/>
              <a:t> of Things and Classic IT infrastructure have always been separated due to security reasons and differences in languages (protocols etc.)</a:t>
            </a:r>
          </a:p>
          <a:p>
            <a:pPr marL="171450" lvl="0" indent="-171450">
              <a:buFont typeface="Arial" panose="020B0604020202020204" pitchFamily="34" charset="0"/>
              <a:buChar char="•"/>
            </a:pPr>
            <a:r>
              <a:rPr lang="en-US" baseline="0" noProof="0" dirty="0"/>
              <a:t>Machinery operates on protocols that are not supported by classic information technology</a:t>
            </a:r>
          </a:p>
          <a:p>
            <a:pPr marL="171450" lvl="0" indent="-171450">
              <a:buFont typeface="Arial" panose="020B0604020202020204" pitchFamily="34" charset="0"/>
              <a:buChar char="•"/>
            </a:pPr>
            <a:r>
              <a:rPr lang="en-US" baseline="0" noProof="0" dirty="0"/>
              <a:t>However: integration of classic and production IT hard- and software is essential for creating smart factories and manufacturing processes</a:t>
            </a: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22</a:t>
            </a:fld>
            <a:endParaRPr lang="de-DE"/>
          </a:p>
        </p:txBody>
      </p:sp>
    </p:spTree>
    <p:extLst>
      <p:ext uri="{BB962C8B-B14F-4D97-AF65-F5344CB8AC3E}">
        <p14:creationId xmlns:p14="http://schemas.microsoft.com/office/powerpoint/2010/main" val="3818042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noProof="0" dirty="0"/>
              <a:t>Successful</a:t>
            </a:r>
            <a:r>
              <a:rPr lang="en-US" baseline="0" noProof="0" dirty="0"/>
              <a:t> IoT environments need a central control panel that is able to monitor and graphically depict both generic IT environments and smart production facilities at the same time</a:t>
            </a:r>
          </a:p>
          <a:p>
            <a:pPr marL="171450" indent="-171450">
              <a:buFont typeface="Arial" panose="020B0604020202020204" pitchFamily="34" charset="0"/>
              <a:buChar char="•"/>
            </a:pPr>
            <a:r>
              <a:rPr lang="en-US" baseline="0" noProof="0" dirty="0"/>
              <a:t>Therefore a flexible monitoring solution, incl. the following features is necessary:</a:t>
            </a:r>
          </a:p>
          <a:p>
            <a:pPr marL="628650" lvl="1" indent="-171450">
              <a:buFont typeface="Arial" panose="020B0604020202020204" pitchFamily="34" charset="0"/>
              <a:buChar char="•"/>
            </a:pPr>
            <a:r>
              <a:rPr lang="en-US" baseline="0" noProof="0" dirty="0"/>
              <a:t>Support established IT monitoring standards</a:t>
            </a:r>
          </a:p>
          <a:p>
            <a:pPr marL="628650" lvl="1" indent="-171450">
              <a:buFont typeface="Arial" panose="020B0604020202020204" pitchFamily="34" charset="0"/>
              <a:buChar char="•"/>
            </a:pPr>
            <a:r>
              <a:rPr lang="en-US" baseline="0" noProof="0" dirty="0"/>
              <a:t>Documented interfaces to integrate production relevant systems</a:t>
            </a:r>
          </a:p>
          <a:p>
            <a:pPr marL="628650" lvl="1" indent="-171450">
              <a:buFont typeface="Arial" panose="020B0604020202020204" pitchFamily="34" charset="0"/>
              <a:buChar char="•"/>
            </a:pPr>
            <a:r>
              <a:rPr lang="en-US" baseline="0" noProof="0" dirty="0"/>
              <a:t>Means for efficient illustrations of gathered data</a:t>
            </a:r>
          </a:p>
          <a:p>
            <a:pPr marL="628650" lvl="1" indent="-171450">
              <a:buFont typeface="Arial" panose="020B0604020202020204" pitchFamily="34" charset="0"/>
              <a:buChar char="•"/>
            </a:pPr>
            <a:r>
              <a:rPr lang="en-US" baseline="0" noProof="0" dirty="0"/>
              <a:t>Notification and reporting features </a:t>
            </a:r>
          </a:p>
          <a:p>
            <a:pPr marL="628650" lvl="1" indent="-171450">
              <a:buFont typeface="Arial" panose="020B0604020202020204" pitchFamily="34" charset="0"/>
              <a:buChar char="•"/>
            </a:pPr>
            <a:r>
              <a:rPr lang="en-US" baseline="0" noProof="0" dirty="0"/>
              <a:t>Support multiple site monitoring without additional cost</a:t>
            </a:r>
          </a:p>
          <a:p>
            <a:pPr marL="628650" lvl="1" indent="-171450">
              <a:buFont typeface="Arial" panose="020B0604020202020204" pitchFamily="34" charset="0"/>
              <a:buChar char="•"/>
            </a:pPr>
            <a:r>
              <a:rPr lang="en-US" baseline="0" noProof="0" dirty="0"/>
              <a:t>Simplicity in its entirety in order to reduce employee training requirements</a:t>
            </a:r>
          </a:p>
          <a:p>
            <a:pPr marL="628650" lvl="1"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23</a:t>
            </a:fld>
            <a:endParaRPr lang="de-DE"/>
          </a:p>
        </p:txBody>
      </p:sp>
    </p:spTree>
    <p:extLst>
      <p:ext uri="{BB962C8B-B14F-4D97-AF65-F5344CB8AC3E}">
        <p14:creationId xmlns:p14="http://schemas.microsoft.com/office/powerpoint/2010/main" val="4020442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PRTG Network Monitor as a connecting point between production and classic IT environments:</a:t>
            </a:r>
          </a:p>
          <a:p>
            <a:pPr marL="0" indent="0">
              <a:buFont typeface="Arial" panose="020B0604020202020204" pitchFamily="34" charset="0"/>
              <a:buNone/>
            </a:pPr>
            <a:r>
              <a:rPr lang="en-US" noProof="0" dirty="0"/>
              <a:t>We supports all established protocols for monitoring</a:t>
            </a:r>
            <a:r>
              <a:rPr lang="en-US" baseline="0" noProof="0" dirty="0"/>
              <a:t> IT infrastructures (SNMP, Net Flow, WMI, http etc.)</a:t>
            </a:r>
          </a:p>
          <a:p>
            <a:pPr marL="171450" indent="-171450">
              <a:buFont typeface="Arial" panose="020B0604020202020204" pitchFamily="34" charset="0"/>
              <a:buChar char="•"/>
            </a:pPr>
            <a:endParaRPr lang="en-US" noProof="0" dirty="0"/>
          </a:p>
          <a:p>
            <a:r>
              <a:rPr lang="en-US" noProof="0" dirty="0"/>
              <a:t>You can integrate</a:t>
            </a:r>
            <a:r>
              <a:rPr lang="en-US" baseline="0" noProof="0" dirty="0"/>
              <a:t> </a:t>
            </a:r>
            <a:r>
              <a:rPr lang="en-US" noProof="0" dirty="0"/>
              <a:t>industrial processes</a:t>
            </a:r>
            <a:r>
              <a:rPr lang="en-US" baseline="0" noProof="0" dirty="0"/>
              <a:t> via translators that also measure PRTG-readable data</a:t>
            </a:r>
          </a:p>
          <a:p>
            <a:r>
              <a:rPr lang="en-US" baseline="0" noProof="0" dirty="0"/>
              <a:t>(important: the translator is not a PRTG product, but partner hardware, individualization normally not necessary)</a:t>
            </a:r>
          </a:p>
          <a:p>
            <a:r>
              <a:rPr lang="en-US" baseline="0" noProof="0" dirty="0"/>
              <a:t>It is more easy, when a new/modern system is available over an interface to IT environments with standard protocols.</a:t>
            </a:r>
          </a:p>
          <a:p>
            <a:endParaRPr lang="en-US" baseline="0" noProof="0" dirty="0"/>
          </a:p>
          <a:p>
            <a:r>
              <a:rPr lang="en-US" baseline="0" noProof="0" dirty="0"/>
              <a:t>Simpler examples include translating building control systems such as lighting, security and air con systems onto SNMP. Air con failure is a big problem. Also generator leaks, fuel levels, heat and moisture levels, salinity of shrimp farms, jackpot levels in a casino!</a:t>
            </a: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24</a:t>
            </a:fld>
            <a:endParaRPr lang="de-DE"/>
          </a:p>
        </p:txBody>
      </p:sp>
    </p:spTree>
    <p:extLst>
      <p:ext uri="{BB962C8B-B14F-4D97-AF65-F5344CB8AC3E}">
        <p14:creationId xmlns:p14="http://schemas.microsoft.com/office/powerpoint/2010/main" val="989531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25</a:t>
            </a:fld>
            <a:endParaRPr lang="de-DE"/>
          </a:p>
        </p:txBody>
      </p:sp>
    </p:spTree>
    <p:extLst>
      <p:ext uri="{BB962C8B-B14F-4D97-AF65-F5344CB8AC3E}">
        <p14:creationId xmlns:p14="http://schemas.microsoft.com/office/powerpoint/2010/main" val="3357832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Challenges</a:t>
            </a:r>
            <a:r>
              <a:rPr lang="en-US" baseline="0" noProof="0" dirty="0"/>
              <a:t> in hospitals:</a:t>
            </a:r>
          </a:p>
          <a:p>
            <a:pPr marL="228600" indent="-228600">
              <a:buFont typeface="Arial" panose="020B0604020202020204" pitchFamily="34" charset="0"/>
              <a:buChar char="•"/>
            </a:pPr>
            <a:r>
              <a:rPr lang="en-US" baseline="0" noProof="0" dirty="0"/>
              <a:t>When saving a human life, every second counts. All IT assets, medical staff and technology need to work perfectly all the time.</a:t>
            </a:r>
          </a:p>
          <a:p>
            <a:pPr marL="228600" indent="-228600">
              <a:buFont typeface="Arial" panose="020B0604020202020204" pitchFamily="34" charset="0"/>
              <a:buChar char="•"/>
            </a:pPr>
            <a:r>
              <a:rPr lang="en-US" baseline="0" noProof="0" dirty="0"/>
              <a:t>The hospital works 24x7 which means the systems have to be available 24/7</a:t>
            </a:r>
          </a:p>
          <a:p>
            <a:pPr marL="685800" lvl="1" indent="-228600">
              <a:buFont typeface="Arial" panose="020B0604020202020204" pitchFamily="34" charset="0"/>
              <a:buChar char="•"/>
            </a:pPr>
            <a:r>
              <a:rPr lang="en-US" baseline="0" noProof="0" dirty="0"/>
              <a:t>However: IT staff does not always, unlike medical employees, work at night or weekend</a:t>
            </a:r>
          </a:p>
          <a:p>
            <a:pPr marL="228600" lvl="0" indent="-228600">
              <a:buFont typeface="Arial" panose="020B0604020202020204" pitchFamily="34" charset="0"/>
              <a:buChar char="•"/>
            </a:pPr>
            <a:r>
              <a:rPr lang="en-US" baseline="0" noProof="0" dirty="0"/>
              <a:t>Some facilities maintain functionality of networks across distributed locations</a:t>
            </a:r>
          </a:p>
          <a:p>
            <a:pPr marL="228600" indent="-228600">
              <a:buFont typeface="Arial" panose="020B0604020202020204" pitchFamily="34" charset="0"/>
              <a:buChar char="•"/>
            </a:pPr>
            <a:r>
              <a:rPr lang="en-US" baseline="0" noProof="0" dirty="0"/>
              <a:t>Hospital environments peak in complexity: </a:t>
            </a:r>
          </a:p>
          <a:p>
            <a:pPr marL="685800" lvl="1" indent="-228600">
              <a:buFont typeface="Arial" panose="020B0604020202020204" pitchFamily="34" charset="0"/>
              <a:buChar char="•"/>
            </a:pPr>
            <a:r>
              <a:rPr lang="en-US" baseline="0" noProof="0" dirty="0"/>
              <a:t>A vast number of integrated components as well as special requirements need extraordinary treatment and are mostly unusual in typical IT networks</a:t>
            </a: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26</a:t>
            </a:fld>
            <a:endParaRPr lang="de-DE"/>
          </a:p>
        </p:txBody>
      </p:sp>
    </p:spTree>
    <p:extLst>
      <p:ext uri="{BB962C8B-B14F-4D97-AF65-F5344CB8AC3E}">
        <p14:creationId xmlns:p14="http://schemas.microsoft.com/office/powerpoint/2010/main" val="178869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Customer needs:</a:t>
            </a:r>
          </a:p>
          <a:p>
            <a:pPr marL="171450" indent="-171450">
              <a:buFont typeface="Arial" panose="020B0604020202020204" pitchFamily="34" charset="0"/>
              <a:buChar char="•"/>
            </a:pPr>
            <a:r>
              <a:rPr lang="en-US" noProof="0" dirty="0"/>
              <a:t>State-of</a:t>
            </a:r>
            <a:r>
              <a:rPr lang="en-US" baseline="0" noProof="0" dirty="0"/>
              <a:t>-the-art information technology serving classic IT infrastructures as well as fully-electronic patient medical records and equipment</a:t>
            </a:r>
            <a:endParaRPr lang="en-US" noProof="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t>Furthermore: Possible to integrate a group-wide practice management system relying on interoperable systems and third parties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t>Picture special scenarios, e.g. Interface monitoring (KIS/LIS/RIS, external report..)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noProof="0" dirty="0"/>
              <a:t>PRTG supports </a:t>
            </a:r>
            <a:r>
              <a:rPr lang="en-GB" baseline="0" noProof="0" dirty="0" err="1"/>
              <a:t>DiCOM</a:t>
            </a:r>
            <a:r>
              <a:rPr lang="en-GB" baseline="0" noProof="0" dirty="0"/>
              <a:t> and HL7 protocols</a:t>
            </a:r>
            <a:endParaRPr lang="en-US"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t>Highest security standards to protect sensitive data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t>Proactive identification of IT or network problems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solidFill>
                  <a:schemeClr val="tx1"/>
                </a:solidFill>
              </a:rPr>
              <a:t>Reliable and customizable notification system, triggered by unusual occurrences, malfunctions or even failures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solidFill>
                  <a:schemeClr val="tx1"/>
                </a:solidFill>
              </a:rPr>
              <a:t>Appropriate illustration of current network status via customizable dashboards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a:t>
            </a:r>
            <a:r>
              <a:rPr lang="en-US" baseline="0" dirty="0"/>
              <a:t> and non-IT elements need to be centrally monitored in a hospital infrastructure (X-Ray/CT/MRI, Fridges for blood and pharmaceuticals, backup power supply system/ heat and power station, OR equipment)</a:t>
            </a:r>
            <a:endParaRPr lang="en-US" baseline="0" noProof="0" dirty="0">
              <a:solidFill>
                <a:schemeClr val="tx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solidFill>
                <a:schemeClr val="tx1"/>
              </a:solidFill>
            </a:endParaRPr>
          </a:p>
          <a:p>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27</a:t>
            </a:fld>
            <a:endParaRPr lang="de-DE"/>
          </a:p>
        </p:txBody>
      </p:sp>
    </p:spTree>
    <p:extLst>
      <p:ext uri="{BB962C8B-B14F-4D97-AF65-F5344CB8AC3E}">
        <p14:creationId xmlns:p14="http://schemas.microsoft.com/office/powerpoint/2010/main" val="2250535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baseline="0" noProof="0" dirty="0"/>
              <a:t>Integrating a powerful network monitoring solution will not only support saving lives during daily business it also increases efficiency and saves time</a:t>
            </a:r>
          </a:p>
          <a:p>
            <a:pPr marL="171450" indent="-171450">
              <a:buFont typeface="Arial" panose="020B0604020202020204" pitchFamily="34" charset="0"/>
              <a:buChar char="•"/>
            </a:pPr>
            <a:r>
              <a:rPr lang="en-US" baseline="0" noProof="0" dirty="0"/>
              <a:t>All connected data can be used to optimize processes, resulting in less expenses for maintenance or redundant equipment</a:t>
            </a:r>
          </a:p>
          <a:p>
            <a:pPr marL="457200" lvl="1" indent="0">
              <a:buFont typeface="Arial" panose="020B0604020202020204" pitchFamily="34" charset="0"/>
              <a:buNone/>
            </a:pPr>
            <a:r>
              <a:rPr lang="en-US" baseline="0" noProof="0" dirty="0">
                <a:sym typeface="Wingdings" panose="05000000000000000000" pitchFamily="2" charset="2"/>
              </a:rPr>
              <a:t> </a:t>
            </a:r>
            <a:r>
              <a:rPr lang="en-US" baseline="0" noProof="0" dirty="0"/>
              <a:t>Network admins are easily able to identify real needs, justify upgrades and critical IT investments</a:t>
            </a:r>
          </a:p>
          <a:p>
            <a:pPr marL="171450" lvl="0" indent="-171450">
              <a:buFont typeface="Arial" panose="020B0604020202020204" pitchFamily="34" charset="0"/>
              <a:buChar char="•"/>
            </a:pPr>
            <a:r>
              <a:rPr lang="en-US" baseline="0" noProof="0" dirty="0"/>
              <a:t>24/7 vs. 5x8: With PRTG and its remarkable alerting system via email, SMS or push-notification, IT teams can monitor around the clock without being present all the time.</a:t>
            </a:r>
          </a:p>
          <a:p>
            <a:pPr marL="171450" lvl="0" indent="-171450">
              <a:buFont typeface="Arial" panose="020B0604020202020204" pitchFamily="34" charset="0"/>
              <a:buChar char="•"/>
            </a:pPr>
            <a:r>
              <a:rPr lang="en-US" baseline="0" noProof="0" dirty="0"/>
              <a:t>Furthermore by launching eHealth Sensors, PRTG becomes even more powerful with regard to monitoring hospital IT environments: https://www.paessler.com/blog/2016/04/13/all-about-prtg/ehealth-sensors-know-what-is-going-on-in-your-medical-it</a:t>
            </a:r>
          </a:p>
          <a:p>
            <a:pPr marL="171450" lvl="0" indent="-171450">
              <a:buFont typeface="Arial" panose="020B0604020202020204" pitchFamily="34" charset="0"/>
              <a:buChar char="•"/>
            </a:pPr>
            <a:endParaRPr lang="en-US" baseline="0" noProof="0" dirty="0"/>
          </a:p>
          <a:p>
            <a:pPr marL="171450" lvl="0" indent="-171450">
              <a:buFont typeface="Arial" panose="020B0604020202020204" pitchFamily="34" charset="0"/>
              <a:buChar char="•"/>
            </a:pPr>
            <a:r>
              <a:rPr lang="en-US" baseline="0" noProof="0" dirty="0"/>
              <a:t>In brief:</a:t>
            </a:r>
            <a:r>
              <a:rPr lang="en-US" noProof="0" dirty="0"/>
              <a:t> A central monitoring solution can help considerably to improve the quality of patient care by ensuring that the entire hospital infrastructure is working efficiently at all times</a:t>
            </a:r>
            <a:endParaRPr lang="en-US" baseline="0"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28</a:t>
            </a:fld>
            <a:endParaRPr lang="de-DE"/>
          </a:p>
        </p:txBody>
      </p:sp>
    </p:spTree>
    <p:extLst>
      <p:ext uri="{BB962C8B-B14F-4D97-AF65-F5344CB8AC3E}">
        <p14:creationId xmlns:p14="http://schemas.microsoft.com/office/powerpoint/2010/main" val="1319604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noProof="0" dirty="0"/>
              <a:t>Connected health</a:t>
            </a:r>
          </a:p>
          <a:p>
            <a:endParaRPr lang="en-US" noProof="0" dirty="0"/>
          </a:p>
          <a:p>
            <a:r>
              <a:rPr lang="en-US" noProof="0" dirty="0"/>
              <a:t>The increasing</a:t>
            </a:r>
            <a:r>
              <a:rPr lang="en-US" baseline="0" noProof="0" dirty="0"/>
              <a:t> life-style trend of using mobile healthcare devices and connecting those to a smartphone results in…</a:t>
            </a:r>
            <a:endParaRPr lang="en-US" noProof="0" dirty="0"/>
          </a:p>
          <a:p>
            <a:pPr marL="171450" indent="-171450">
              <a:buFont typeface="Arial" panose="020B0604020202020204" pitchFamily="34" charset="0"/>
              <a:buChar char="•"/>
            </a:pPr>
            <a:r>
              <a:rPr lang="en-US" noProof="0" dirty="0"/>
              <a:t>Rising competition in healthcare industry,</a:t>
            </a:r>
            <a:r>
              <a:rPr lang="en-US" baseline="0" noProof="0" dirty="0"/>
              <a:t> demanding more effective healthcare delivery			</a:t>
            </a:r>
          </a:p>
          <a:p>
            <a:pPr marL="457200" lvl="1" indent="0">
              <a:buFont typeface="Arial" panose="020B0604020202020204" pitchFamily="34" charset="0"/>
              <a:buNone/>
            </a:pPr>
            <a:r>
              <a:rPr lang="en-US" noProof="0" dirty="0">
                <a:sym typeface="Wingdings" panose="05000000000000000000" pitchFamily="2" charset="2"/>
              </a:rPr>
              <a:t> </a:t>
            </a:r>
            <a:r>
              <a:rPr lang="en-US" noProof="0" dirty="0"/>
              <a:t>Need for more accessible and less expensive healthcare services by enabling patient-provider</a:t>
            </a:r>
            <a:r>
              <a:rPr lang="en-US" baseline="0" noProof="0" dirty="0"/>
              <a:t> connectivity anytime and anywhere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noProof="0" dirty="0">
                <a:solidFill>
                  <a:schemeClr val="tx1"/>
                </a:solidFill>
                <a:effectLst/>
                <a:latin typeface="Times" charset="0"/>
                <a:ea typeface="ＭＳ Ｐゴシック" charset="0"/>
                <a:cs typeface="ＭＳ Ｐゴシック" charset="0"/>
              </a:rPr>
              <a:t>So-called connected health is a digital and technology enabled integrated care delivery, allowing remote communication, diagnosis, treatment and monitoring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noProof="0" dirty="0">
                <a:solidFill>
                  <a:schemeClr val="tx1"/>
                </a:solidFill>
                <a:effectLst/>
                <a:latin typeface="Times" charset="0"/>
                <a:ea typeface="ＭＳ Ｐゴシック" charset="0"/>
              </a:rPr>
              <a:t>The</a:t>
            </a:r>
            <a:r>
              <a:rPr lang="en-US" sz="1200" kern="1200" baseline="0" noProof="0" dirty="0">
                <a:solidFill>
                  <a:schemeClr val="tx1"/>
                </a:solidFill>
                <a:effectLst/>
                <a:latin typeface="Times" charset="0"/>
                <a:ea typeface="ＭＳ Ｐゴシック" charset="0"/>
              </a:rPr>
              <a:t> growing digitalization of the healthcare sector is boosting the demand for smoothly running networks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noProof="0" dirty="0">
                <a:solidFill>
                  <a:schemeClr val="tx1"/>
                </a:solidFill>
                <a:effectLst/>
                <a:latin typeface="Times" charset="0"/>
                <a:ea typeface="ＭＳ Ｐゴシック" charset="0"/>
              </a:rPr>
              <a:t>PRTG can become a critical part in providing best services to healthcare clients</a:t>
            </a:r>
            <a:endParaRPr lang="en-US"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29</a:t>
            </a:fld>
            <a:endParaRPr lang="de-DE"/>
          </a:p>
        </p:txBody>
      </p:sp>
    </p:spTree>
    <p:extLst>
      <p:ext uri="{BB962C8B-B14F-4D97-AF65-F5344CB8AC3E}">
        <p14:creationId xmlns:p14="http://schemas.microsoft.com/office/powerpoint/2010/main" val="220810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Start this presentation by asking audience about</a:t>
            </a:r>
            <a:r>
              <a:rPr lang="en-US" baseline="0" noProof="0" dirty="0"/>
              <a:t> the daily struggles they experience within their network and what sort of changes they would like to see by deploying a monitoring tool. How do they keep on top of things such as security threats, networking issues, uptime, power outages, user / end point problems? What are the main vendors they deploy? How large is their estate? What are they intending to monitor and to what level of detail?</a:t>
            </a:r>
          </a:p>
          <a:p>
            <a:r>
              <a:rPr lang="en-US" baseline="0" noProof="0" dirty="0"/>
              <a:t/>
            </a:r>
            <a:br>
              <a:rPr lang="en-US" baseline="0" noProof="0" dirty="0"/>
            </a:br>
            <a:r>
              <a:rPr lang="en-US" baseline="0" noProof="0" dirty="0"/>
              <a:t>This slide is designed for you to focus in on the customer, catch their attention and find out useful information from them that you can then a) refer back to as you go through the presentation and b) use to your advantage in the ensuing sales process.</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a:t>
            </a:fld>
            <a:endParaRPr lang="de-DE"/>
          </a:p>
        </p:txBody>
      </p:sp>
    </p:spTree>
    <p:extLst>
      <p:ext uri="{BB962C8B-B14F-4D97-AF65-F5344CB8AC3E}">
        <p14:creationId xmlns:p14="http://schemas.microsoft.com/office/powerpoint/2010/main" val="2856898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30</a:t>
            </a:fld>
            <a:endParaRPr lang="de-DE"/>
          </a:p>
        </p:txBody>
      </p:sp>
    </p:spTree>
    <p:extLst>
      <p:ext uri="{BB962C8B-B14F-4D97-AF65-F5344CB8AC3E}">
        <p14:creationId xmlns:p14="http://schemas.microsoft.com/office/powerpoint/2010/main" val="601631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noProof="0" dirty="0"/>
              <a:t>Challenges:</a:t>
            </a:r>
          </a:p>
          <a:p>
            <a:pPr marL="171450" indent="-171450">
              <a:buFont typeface="Arial" panose="020B0604020202020204" pitchFamily="34" charset="0"/>
              <a:buChar char="•"/>
            </a:pPr>
            <a:r>
              <a:rPr lang="en-US" noProof="0" dirty="0"/>
              <a:t>Distributed IT</a:t>
            </a:r>
            <a:r>
              <a:rPr lang="en-US" baseline="0" noProof="0" dirty="0"/>
              <a:t> environments in educational and public institutions</a:t>
            </a:r>
          </a:p>
          <a:p>
            <a:pPr marL="628650" lvl="1" indent="-171450">
              <a:buFont typeface="Wingdings" panose="05000000000000000000" pitchFamily="2" charset="2"/>
              <a:buChar char="à"/>
            </a:pPr>
            <a:r>
              <a:rPr lang="en-US" baseline="0" noProof="0" dirty="0">
                <a:sym typeface="Wingdings" panose="05000000000000000000" pitchFamily="2" charset="2"/>
              </a:rPr>
              <a:t>Devices need to be able to exchange data and communicate all the time</a:t>
            </a:r>
          </a:p>
          <a:p>
            <a:pPr marL="171450" lvl="0" indent="-171450">
              <a:buFont typeface="Arial" panose="020B0604020202020204" pitchFamily="34" charset="0"/>
              <a:buChar char="•"/>
            </a:pPr>
            <a:r>
              <a:rPr lang="en-US" baseline="0" noProof="0" dirty="0">
                <a:sym typeface="Wingdings" panose="05000000000000000000" pitchFamily="2" charset="2"/>
              </a:rPr>
              <a:t>Online services need to be available around the clock</a:t>
            </a:r>
          </a:p>
          <a:p>
            <a:pPr marL="171450" lvl="0" indent="-171450">
              <a:buFont typeface="Arial" panose="020B0604020202020204" pitchFamily="34" charset="0"/>
              <a:buChar char="•"/>
            </a:pPr>
            <a:r>
              <a:rPr lang="en-US" baseline="0" noProof="0" dirty="0">
                <a:sym typeface="Wingdings" panose="05000000000000000000" pitchFamily="2" charset="2"/>
              </a:rPr>
              <a:t>High burdens caused by full availability of all systems  working in shifts  though for smaller institutions with limited financial and human resources</a:t>
            </a:r>
          </a:p>
          <a:p>
            <a:pPr marL="171450" lvl="0" indent="-171450">
              <a:buFont typeface="Arial" panose="020B0604020202020204" pitchFamily="34" charset="0"/>
              <a:buChar char="•"/>
            </a:pPr>
            <a:r>
              <a:rPr lang="en-US" baseline="0" noProof="0" dirty="0">
                <a:sym typeface="Wingdings" panose="05000000000000000000" pitchFamily="2" charset="2"/>
              </a:rPr>
              <a:t>Heterogeneous infrastructure</a:t>
            </a:r>
          </a:p>
          <a:p>
            <a:pPr marL="628650" lvl="1" indent="-171450">
              <a:buFont typeface="Arial" panose="020B0604020202020204" pitchFamily="34" charset="0"/>
              <a:buChar char="•"/>
            </a:pPr>
            <a:r>
              <a:rPr lang="en-US" baseline="0" noProof="0" dirty="0">
                <a:sym typeface="Wingdings" panose="05000000000000000000" pitchFamily="2" charset="2"/>
              </a:rPr>
              <a:t>Financial limitations lead to partial or batch-wise updates of IT environments  Network Management becomes even more difficult</a:t>
            </a:r>
          </a:p>
          <a:p>
            <a:pPr marL="171450" lvl="0" indent="-171450">
              <a:buFont typeface="Arial" panose="020B0604020202020204" pitchFamily="34" charset="0"/>
              <a:buChar char="•"/>
            </a:pPr>
            <a:r>
              <a:rPr lang="en-US" baseline="0" noProof="0" dirty="0">
                <a:sym typeface="Wingdings" panose="05000000000000000000" pitchFamily="2" charset="2"/>
              </a:rPr>
              <a:t>Sensitive data needs to be protected 24/7</a:t>
            </a:r>
          </a:p>
          <a:p>
            <a:pPr marL="171450" lvl="0" indent="-171450">
              <a:buFont typeface="Arial" panose="020B0604020202020204" pitchFamily="34" charset="0"/>
              <a:buChar char="•"/>
            </a:pPr>
            <a:r>
              <a:rPr lang="en-US" baseline="0" noProof="0" dirty="0">
                <a:sym typeface="Wingdings" panose="05000000000000000000" pitchFamily="2" charset="2"/>
              </a:rPr>
              <a:t>Due to IoT development more non-IT devices become smart, such as fridges, air conditioners etc. and need to be surveilled</a:t>
            </a:r>
          </a:p>
          <a:p>
            <a:pPr marL="171450" lvl="0" indent="-171450">
              <a:buFont typeface="Arial" panose="020B0604020202020204" pitchFamily="34" charset="0"/>
              <a:buChar char="•"/>
            </a:pPr>
            <a:endParaRPr lang="en-US" baseline="0" noProof="0" dirty="0">
              <a:sym typeface="Wingdings" panose="05000000000000000000" pitchFamily="2" charset="2"/>
            </a:endParaRPr>
          </a:p>
          <a:p>
            <a:pPr marL="171450" lvl="0" indent="-171450">
              <a:buFont typeface="Wingdings" panose="05000000000000000000" pitchFamily="2" charset="2"/>
              <a:buChar char="è"/>
            </a:pPr>
            <a:r>
              <a:rPr lang="en-US" baseline="0" noProof="0" dirty="0">
                <a:sym typeface="Wingdings" panose="05000000000000000000" pitchFamily="2" charset="2"/>
              </a:rPr>
              <a:t>A central overview of the entire IT infrastructure from all different systems and locations is needed</a:t>
            </a:r>
          </a:p>
          <a:p>
            <a:pPr marL="171450" lvl="0" indent="-171450">
              <a:buFont typeface="Wingdings" panose="05000000000000000000" pitchFamily="2" charset="2"/>
              <a:buChar char="è"/>
            </a:pPr>
            <a:endParaRPr lang="en-US" baseline="0" noProof="0" dirty="0">
              <a:sym typeface="Wingdings" panose="05000000000000000000" pitchFamily="2" charset="2"/>
            </a:endParaRPr>
          </a:p>
          <a:p>
            <a:r>
              <a:rPr lang="en-US" b="1" noProof="0" dirty="0"/>
              <a:t>Modern</a:t>
            </a:r>
            <a:r>
              <a:rPr lang="en-US" b="1" baseline="0" noProof="0" dirty="0"/>
              <a:t> Education:</a:t>
            </a:r>
          </a:p>
          <a:p>
            <a:pPr marL="171450" indent="-171450">
              <a:buFont typeface="Arial" panose="020B0604020202020204" pitchFamily="34" charset="0"/>
              <a:buChar char="•"/>
            </a:pPr>
            <a:r>
              <a:rPr lang="en-US" baseline="0" noProof="0" dirty="0"/>
              <a:t>Classrooms, lecture halls and research labs experience tremendous digitalization</a:t>
            </a:r>
          </a:p>
          <a:p>
            <a:pPr marL="171450" indent="-171450">
              <a:buFont typeface="Arial" panose="020B0604020202020204" pitchFamily="34" charset="0"/>
              <a:buChar char="•"/>
            </a:pPr>
            <a:r>
              <a:rPr lang="en-US" baseline="0" noProof="0" dirty="0"/>
              <a:t>E-Learning, tablet use and augmented reality in education will soon become daily routine and increase dependency on reliable networks</a:t>
            </a:r>
          </a:p>
          <a:p>
            <a:pPr marL="171450" indent="-171450">
              <a:buFont typeface="Arial" panose="020B0604020202020204" pitchFamily="34" charset="0"/>
              <a:buChar char="•"/>
            </a:pPr>
            <a:r>
              <a:rPr lang="en-US" baseline="0" noProof="0" dirty="0"/>
              <a:t>Critical IT issues might prevent students from accessing course material, endanger research projects, paralyze school administrators</a:t>
            </a:r>
          </a:p>
          <a:p>
            <a:pPr marL="171450" indent="-171450">
              <a:buFont typeface="Arial" panose="020B0604020202020204" pitchFamily="34" charset="0"/>
              <a:buChar char="•"/>
            </a:pPr>
            <a:endParaRPr lang="en-GB" baseline="0" noProof="0" dirty="0"/>
          </a:p>
          <a:p>
            <a:pPr marL="171450" indent="-171450">
              <a:buFont typeface="Arial" panose="020B0604020202020204" pitchFamily="34" charset="0"/>
              <a:buChar char="•"/>
            </a:pPr>
            <a:r>
              <a:rPr lang="en-GB" baseline="0" noProof="0" dirty="0"/>
              <a:t>We offer a 15% discount off RRP for education, government and charity/non-profit.</a:t>
            </a:r>
            <a:endParaRPr lang="en-US" baseline="0"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31</a:t>
            </a:fld>
            <a:endParaRPr lang="de-DE"/>
          </a:p>
        </p:txBody>
      </p:sp>
    </p:spTree>
    <p:extLst>
      <p:ext uri="{BB962C8B-B14F-4D97-AF65-F5344CB8AC3E}">
        <p14:creationId xmlns:p14="http://schemas.microsoft.com/office/powerpoint/2010/main" val="4168949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Monitor distributed locations</a:t>
            </a:r>
          </a:p>
          <a:p>
            <a:pPr marL="628650" lvl="1" indent="-171450">
              <a:buFont typeface="Arial" panose="020B0604020202020204" pitchFamily="34" charset="0"/>
              <a:buChar char="•"/>
            </a:pPr>
            <a:r>
              <a:rPr lang="en-US" dirty="0"/>
              <a:t>PRTG comes with remote probes gathering data for each individual site and sends the data via</a:t>
            </a:r>
            <a:r>
              <a:rPr lang="en-US" baseline="0" dirty="0"/>
              <a:t> SSL encryption to a central instance.</a:t>
            </a:r>
          </a:p>
          <a:p>
            <a:pPr marL="628650" lvl="1"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Monitor heterogeneous IT environments and non-IT systems</a:t>
            </a:r>
          </a:p>
          <a:p>
            <a:pPr marL="628650" lvl="1" indent="-171450">
              <a:buFont typeface="Arial" panose="020B0604020202020204" pitchFamily="34" charset="0"/>
              <a:buChar char="•"/>
            </a:pPr>
            <a:r>
              <a:rPr lang="en-US" dirty="0"/>
              <a:t>Providing sensors for all devices and applications on the market</a:t>
            </a:r>
            <a:r>
              <a:rPr lang="en-US" baseline="0" dirty="0"/>
              <a:t> is impossible</a:t>
            </a:r>
          </a:p>
          <a:p>
            <a:pPr marL="628650" lvl="1" indent="-171450">
              <a:buFont typeface="Arial" panose="020B0604020202020204" pitchFamily="34" charset="0"/>
              <a:buChar char="•"/>
            </a:pPr>
            <a:r>
              <a:rPr lang="en-US" baseline="0" dirty="0"/>
              <a:t>PRTG contains however more than 200 sensors including custom ones and script examples</a:t>
            </a:r>
          </a:p>
          <a:p>
            <a:pPr marL="628650" lvl="1" indent="-171450">
              <a:buFont typeface="Arial" panose="020B0604020202020204" pitchFamily="34" charset="0"/>
              <a:buChar char="•"/>
            </a:pPr>
            <a:r>
              <a:rPr lang="en-US" baseline="0" dirty="0"/>
              <a:t>Furthermore it supports established standards such as SNMP, WMI, Flow, packet sniffing etc. </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Relieve your staff</a:t>
            </a:r>
          </a:p>
          <a:p>
            <a:pPr marL="628650" lvl="1" indent="-171450">
              <a:buFont typeface="Arial" panose="020B0604020202020204" pitchFamily="34" charset="0"/>
              <a:buChar char="•"/>
            </a:pPr>
            <a:r>
              <a:rPr lang="en-US" dirty="0"/>
              <a:t>PRTG takes care of your institutions </a:t>
            </a:r>
            <a:r>
              <a:rPr lang="en-US" baseline="0" dirty="0"/>
              <a:t>network 24/7</a:t>
            </a:r>
          </a:p>
          <a:p>
            <a:pPr marL="628650" lvl="1" indent="-171450">
              <a:buFont typeface="Arial" panose="020B0604020202020204" pitchFamily="34" charset="0"/>
              <a:buChar char="•"/>
            </a:pPr>
            <a:r>
              <a:rPr lang="en-US" baseline="0" dirty="0"/>
              <a:t>In case of any outage it will immediately notify your system administrators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Keep an eye on all systems, all time</a:t>
            </a:r>
          </a:p>
          <a:p>
            <a:pPr marL="628650" lvl="1" indent="-171450">
              <a:buFont typeface="Arial" panose="020B0604020202020204" pitchFamily="34" charset="0"/>
              <a:buChar char="•"/>
            </a:pPr>
            <a:r>
              <a:rPr lang="en-US" dirty="0"/>
              <a:t>PRTG</a:t>
            </a:r>
            <a:r>
              <a:rPr lang="en-US" baseline="0" dirty="0"/>
              <a:t> monitors all locations and systems and displays them on a central dashboards</a:t>
            </a:r>
          </a:p>
          <a:p>
            <a:pPr marL="628650" lvl="1" indent="-171450">
              <a:buFont typeface="Arial" panose="020B0604020202020204" pitchFamily="34" charset="0"/>
              <a:buChar char="•"/>
            </a:pPr>
            <a:r>
              <a:rPr lang="en-US" baseline="0" dirty="0"/>
              <a:t>It is easy to create custom HTML Maps, delivering a comprehensive overview of complex infrastructures</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Continuously optimize your network</a:t>
            </a:r>
          </a:p>
          <a:p>
            <a:pPr marL="628650" lvl="1" indent="-171450">
              <a:buFont typeface="Arial" panose="020B0604020202020204" pitchFamily="34" charset="0"/>
              <a:buChar char="•"/>
            </a:pPr>
            <a:r>
              <a:rPr lang="en-US" dirty="0"/>
              <a:t>Analyzing historic</a:t>
            </a:r>
            <a:r>
              <a:rPr lang="en-US" baseline="0" dirty="0"/>
              <a:t> data leads to assessing an IT infrastructure’s state</a:t>
            </a:r>
          </a:p>
          <a:p>
            <a:pPr marL="628650" lvl="1" indent="-171450">
              <a:buFont typeface="Arial" panose="020B0604020202020204" pitchFamily="34" charset="0"/>
              <a:buChar char="•"/>
            </a:pPr>
            <a:r>
              <a:rPr lang="en-US" baseline="0" dirty="0">
                <a:sym typeface="Wingdings" panose="05000000000000000000" pitchFamily="2" charset="2"/>
              </a:rPr>
              <a:t>Basis for medium- to long-term optimization</a:t>
            </a:r>
          </a:p>
          <a:p>
            <a:pPr marL="628650" lvl="1" indent="-171450">
              <a:buFont typeface="Wingdings" panose="05000000000000000000" pitchFamily="2" charset="2"/>
              <a:buChar char="à"/>
            </a:pPr>
            <a:endParaRPr lang="en-US" baseline="0" dirty="0">
              <a:sym typeface="Wingdings" panose="05000000000000000000" pitchFamily="2" charset="2"/>
            </a:endParaRPr>
          </a:p>
          <a:p>
            <a:pPr marL="0" lvl="0" indent="0">
              <a:buFont typeface="Arial" panose="020B0604020202020204" pitchFamily="34" charset="0"/>
              <a:buNone/>
            </a:pPr>
            <a:r>
              <a:rPr lang="en-US" baseline="0" dirty="0">
                <a:sym typeface="Wingdings" panose="05000000000000000000" pitchFamily="2" charset="2"/>
              </a:rPr>
              <a:t>In brief: PRTG Network Monitor combines efficient and uncomplicated monitoring of distributed locations and vendor neutral monitoring if different devices and applications</a:t>
            </a:r>
            <a:endParaRPr lang="en-US" dirty="0"/>
          </a:p>
          <a:p>
            <a:pPr marL="0" indent="0">
              <a:buFont typeface="Arial" panose="020B0604020202020204" pitchFamily="34" charset="0"/>
              <a:buNone/>
            </a:pPr>
            <a:endParaRPr lang="en-US"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32</a:t>
            </a:fld>
            <a:endParaRPr lang="de-DE"/>
          </a:p>
        </p:txBody>
      </p:sp>
    </p:spTree>
    <p:extLst>
      <p:ext uri="{BB962C8B-B14F-4D97-AF65-F5344CB8AC3E}">
        <p14:creationId xmlns:p14="http://schemas.microsoft.com/office/powerpoint/2010/main" val="1211526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noProof="0" dirty="0">
                <a:latin typeface="+mn-lt"/>
              </a:rPr>
              <a:t>All available licenses </a:t>
            </a:r>
            <a:r>
              <a:rPr lang="en-US" sz="1200" baseline="0" noProof="0" dirty="0">
                <a:latin typeface="+mn-lt"/>
              </a:rPr>
              <a:t>in detail. Things to mention:</a:t>
            </a:r>
          </a:p>
          <a:p>
            <a:pPr marL="228600" indent="-228600">
              <a:buFont typeface="+mj-lt"/>
              <a:buAutoNum type="arabicPeriod"/>
            </a:pPr>
            <a:r>
              <a:rPr lang="en-GB" sz="1200" kern="1200" baseline="0" noProof="0" dirty="0">
                <a:solidFill>
                  <a:schemeClr val="tx1"/>
                </a:solidFill>
                <a:latin typeface="Times" charset="0"/>
                <a:ea typeface="ＭＳ Ｐゴシック" charset="0"/>
                <a:cs typeface="ＭＳ Ｐゴシック" charset="0"/>
              </a:rPr>
              <a:t>PRTG 100 is not an advert riddled freeware, it’s a commercial license that is free of charge to seed the market.</a:t>
            </a:r>
          </a:p>
          <a:p>
            <a:pPr marL="228600" indent="-228600">
              <a:buFont typeface="+mj-lt"/>
              <a:buAutoNum type="arabicPeriod"/>
            </a:pPr>
            <a:r>
              <a:rPr lang="en-GB" sz="1200" kern="1200" baseline="0" noProof="0" dirty="0">
                <a:solidFill>
                  <a:schemeClr val="tx1"/>
                </a:solidFill>
                <a:latin typeface="Times" charset="0"/>
                <a:ea typeface="ＭＳ Ｐゴシック" charset="0"/>
                <a:cs typeface="ＭＳ Ｐゴシック" charset="0"/>
              </a:rPr>
              <a:t>One sensor is an individual entity of measurement, like CPU usage or hard disk capacity. Very approximate ratio to devices is x10.</a:t>
            </a:r>
          </a:p>
          <a:p>
            <a:pPr marL="228600" indent="-228600">
              <a:buFont typeface="+mj-lt"/>
              <a:buAutoNum type="arabicPeriod"/>
            </a:pPr>
            <a:r>
              <a:rPr lang="en-GB" sz="1200" kern="1200" baseline="0" noProof="0" dirty="0">
                <a:solidFill>
                  <a:schemeClr val="tx1"/>
                </a:solidFill>
                <a:latin typeface="Times" charset="0"/>
                <a:ea typeface="ＭＳ Ｐゴシック" charset="0"/>
                <a:cs typeface="ＭＳ Ｐゴシック" charset="0"/>
              </a:rPr>
              <a:t>No penalty for upgrade: As soon as your current license has become too small, just upgrade by paying the difference between two licenses</a:t>
            </a:r>
            <a:endParaRPr lang="de-DE" sz="1200" kern="1200" baseline="0" noProof="0" dirty="0">
              <a:solidFill>
                <a:schemeClr val="tx1"/>
              </a:solidFill>
              <a:latin typeface="Times" charset="0"/>
              <a:ea typeface="ＭＳ Ｐゴシック" charset="0"/>
              <a:cs typeface="ＭＳ Ｐゴシック" charset="0"/>
            </a:endParaRPr>
          </a:p>
          <a:p>
            <a:pPr marL="228600" indent="-228600">
              <a:buFont typeface="+mj-lt"/>
              <a:buAutoNum type="arabicPeriod"/>
            </a:pPr>
            <a:r>
              <a:rPr lang="en-GB" sz="1200" baseline="0" noProof="0" dirty="0">
                <a:latin typeface="+mn-lt"/>
              </a:rPr>
              <a:t>All-in pricing = no separate modules or plug-ins.</a:t>
            </a:r>
          </a:p>
          <a:p>
            <a:pPr marL="228600" indent="-228600">
              <a:buFont typeface="+mj-lt"/>
              <a:buAutoNum type="arabicPeriod"/>
            </a:pPr>
            <a:r>
              <a:rPr lang="en-GB" sz="1200" baseline="0" noProof="0" dirty="0">
                <a:latin typeface="+mn-lt"/>
              </a:rPr>
              <a:t>5% built-in discount for purchasing 2 years’ maintenance and support up front, 10% for 3 years</a:t>
            </a:r>
          </a:p>
          <a:p>
            <a:pPr marL="228600" indent="-228600">
              <a:buFont typeface="+mj-lt"/>
              <a:buAutoNum type="arabicPeriod"/>
            </a:pPr>
            <a:r>
              <a:rPr lang="en-GB" sz="1200" baseline="0" noProof="0" dirty="0">
                <a:latin typeface="+mn-lt"/>
              </a:rPr>
              <a:t>Annual maintenance price includes regular software updates and direct vendor support</a:t>
            </a:r>
          </a:p>
          <a:p>
            <a:pPr marL="228600" indent="-228600">
              <a:buFont typeface="+mj-lt"/>
              <a:buAutoNum type="arabicPeriod"/>
            </a:pPr>
            <a:r>
              <a:rPr lang="en-GB" sz="1200" baseline="0" noProof="0" dirty="0">
                <a:latin typeface="+mn-lt"/>
              </a:rPr>
              <a:t>PRTG Network Monitor XL 1 is officially unrestricted in terms of number of sensors, </a:t>
            </a:r>
            <a:r>
              <a:rPr lang="en-US" sz="1200" kern="1200" dirty="0">
                <a:solidFill>
                  <a:schemeClr val="tx1"/>
                </a:solidFill>
                <a:effectLst/>
                <a:latin typeface="Times" charset="0"/>
                <a:ea typeface="ＭＳ Ｐゴシック" charset="0"/>
                <a:cs typeface="ＭＳ Ｐゴシック" charset="0"/>
              </a:rPr>
              <a:t>however our best practice guidelines, system recommendations and support restrictions do apply: </a:t>
            </a:r>
            <a:r>
              <a:rPr lang="en-US" sz="1200" u="sng" kern="1200" dirty="0">
                <a:solidFill>
                  <a:schemeClr val="tx1"/>
                </a:solidFill>
                <a:effectLst/>
                <a:latin typeface="Times" charset="0"/>
                <a:ea typeface="ＭＳ Ｐゴシック" charset="0"/>
                <a:cs typeface="ＭＳ Ｐゴシック" charset="0"/>
                <a:hlinkClick r:id="rId3"/>
              </a:rPr>
              <a:t>https://www.paessler.com/prtg/requirements</a:t>
            </a:r>
            <a:r>
              <a:rPr lang="en-US" sz="1200" u="sng" kern="1200" dirty="0">
                <a:solidFill>
                  <a:schemeClr val="tx1"/>
                </a:solidFill>
                <a:effectLst/>
                <a:latin typeface="Times" charset="0"/>
                <a:ea typeface="ＭＳ Ｐゴシック" charset="0"/>
                <a:cs typeface="ＭＳ Ｐゴシック" charset="0"/>
              </a:rPr>
              <a:t>.</a:t>
            </a:r>
            <a:endParaRPr lang="en-US" sz="1200" noProof="0" dirty="0">
              <a:latin typeface="+mn-lt"/>
            </a:endParaRPr>
          </a:p>
        </p:txBody>
      </p:sp>
      <p:sp>
        <p:nvSpPr>
          <p:cNvPr id="4" name="Foliennummernplatzhalter 3"/>
          <p:cNvSpPr>
            <a:spLocks noGrp="1"/>
          </p:cNvSpPr>
          <p:nvPr>
            <p:ph type="sldNum" sz="quarter" idx="10"/>
          </p:nvPr>
        </p:nvSpPr>
        <p:spPr/>
        <p:txBody>
          <a:bodyPr/>
          <a:lstStyle/>
          <a:p>
            <a:fld id="{5FC082E6-F47E-4DA5-A093-B5803D3FB0A7}" type="slidenum">
              <a:rPr lang="de-DE" smtClean="0"/>
              <a:t>33</a:t>
            </a:fld>
            <a:endParaRPr lang="de-DE"/>
          </a:p>
        </p:txBody>
      </p:sp>
    </p:spTree>
    <p:extLst>
      <p:ext uri="{BB962C8B-B14F-4D97-AF65-F5344CB8AC3E}">
        <p14:creationId xmlns:p14="http://schemas.microsoft.com/office/powerpoint/2010/main" val="1521705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This is where</a:t>
            </a:r>
            <a:r>
              <a:rPr lang="en-US" baseline="0" noProof="0" dirty="0"/>
              <a:t> you as a partner put your traceable TRIAL-Key, company logo, and contact details</a:t>
            </a:r>
          </a:p>
          <a:p>
            <a:endParaRPr lang="en-US" baseline="0" noProof="0" dirty="0"/>
          </a:p>
          <a:p>
            <a:r>
              <a:rPr lang="en-US" baseline="0" noProof="0" dirty="0"/>
              <a:t>Link Trial-Key to the Banner „Free Trial“: You can find an instruction on how to create a campaign trial key in your partner portal</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34</a:t>
            </a:fld>
            <a:endParaRPr lang="de-DE"/>
          </a:p>
        </p:txBody>
      </p:sp>
    </p:spTree>
    <p:extLst>
      <p:ext uri="{BB962C8B-B14F-4D97-AF65-F5344CB8AC3E}">
        <p14:creationId xmlns:p14="http://schemas.microsoft.com/office/powerpoint/2010/main" val="484759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35</a:t>
            </a:fld>
            <a:endParaRPr lang="de-DE"/>
          </a:p>
        </p:txBody>
      </p:sp>
    </p:spTree>
    <p:extLst>
      <p:ext uri="{BB962C8B-B14F-4D97-AF65-F5344CB8AC3E}">
        <p14:creationId xmlns:p14="http://schemas.microsoft.com/office/powerpoint/2010/main" val="3994698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itchFamily="34" charset="0"/>
              <a:buChar char="•"/>
            </a:pPr>
            <a:r>
              <a:rPr lang="en-US" sz="1200" kern="1200" dirty="0">
                <a:solidFill>
                  <a:schemeClr val="tx1"/>
                </a:solidFill>
                <a:latin typeface="Times" charset="0"/>
                <a:ea typeface="ＭＳ Ｐゴシック" charset="0"/>
                <a:cs typeface="+mn-cs"/>
              </a:rPr>
              <a:t>100% owned</a:t>
            </a:r>
            <a:r>
              <a:rPr lang="en-US" sz="1200" kern="1200" baseline="0" dirty="0">
                <a:solidFill>
                  <a:schemeClr val="tx1"/>
                </a:solidFill>
                <a:latin typeface="Times" charset="0"/>
                <a:ea typeface="ＭＳ Ｐゴシック" charset="0"/>
                <a:cs typeface="+mn-cs"/>
              </a:rPr>
              <a:t> by founders and employees</a:t>
            </a:r>
            <a:endParaRPr lang="en-US" sz="1200" kern="1200" dirty="0">
              <a:solidFill>
                <a:schemeClr val="tx1"/>
              </a:solidFill>
              <a:latin typeface="Times" charset="0"/>
              <a:ea typeface="ＭＳ Ｐゴシック" charset="0"/>
              <a:cs typeface="+mn-cs"/>
            </a:endParaRPr>
          </a:p>
          <a:p>
            <a:pPr marL="171450" lvl="0" indent="-171450">
              <a:buFont typeface="Arial" pitchFamily="34" charset="0"/>
              <a:buChar char="•"/>
            </a:pPr>
            <a:r>
              <a:rPr lang="en-US" sz="1200" kern="1200" dirty="0">
                <a:solidFill>
                  <a:schemeClr val="tx1"/>
                </a:solidFill>
                <a:latin typeface="Times" charset="0"/>
                <a:ea typeface="ＭＳ Ｐゴシック" charset="0"/>
                <a:cs typeface="+mn-cs"/>
              </a:rPr>
              <a:t>Development </a:t>
            </a:r>
            <a:r>
              <a:rPr lang="en-US" sz="1200" kern="1200" baseline="0" dirty="0">
                <a:solidFill>
                  <a:schemeClr val="tx1"/>
                </a:solidFill>
                <a:latin typeface="Times" charset="0"/>
                <a:ea typeface="ＭＳ Ｐゴシック" charset="0"/>
                <a:cs typeface="+mn-cs"/>
              </a:rPr>
              <a:t>and support from Germany – completely company internal</a:t>
            </a:r>
            <a:endParaRPr lang="en-US" sz="1200" kern="1200" dirty="0">
              <a:solidFill>
                <a:schemeClr val="tx1"/>
              </a:solidFill>
              <a:latin typeface="Times" charset="0"/>
              <a:ea typeface="ＭＳ Ｐゴシック" charset="0"/>
              <a:cs typeface="+mn-cs"/>
            </a:endParaRPr>
          </a:p>
          <a:p>
            <a:pPr marL="171450" lvl="0" indent="-171450">
              <a:buFont typeface="Arial" pitchFamily="34" charset="0"/>
              <a:buChar char="•"/>
            </a:pPr>
            <a:r>
              <a:rPr lang="en-US" sz="1200" kern="1200" baseline="0" dirty="0">
                <a:solidFill>
                  <a:schemeClr val="tx1"/>
                </a:solidFill>
                <a:latin typeface="Times" charset="0"/>
                <a:ea typeface="ＭＳ Ｐゴシック" charset="0"/>
                <a:cs typeface="+mn-cs"/>
              </a:rPr>
              <a:t>US sales team for the North American market</a:t>
            </a:r>
            <a:endParaRPr lang="en-US" sz="1200" kern="1200" dirty="0">
              <a:solidFill>
                <a:schemeClr val="tx1"/>
              </a:solidFill>
              <a:latin typeface="Times" charset="0"/>
              <a:ea typeface="ＭＳ Ｐゴシック" charset="0"/>
              <a:cs typeface="+mn-cs"/>
            </a:endParaRPr>
          </a:p>
          <a:p>
            <a:pPr marL="171450" lvl="0" indent="-171450">
              <a:buFont typeface="Arial" pitchFamily="34" charset="0"/>
              <a:buChar char="•"/>
            </a:pPr>
            <a:r>
              <a:rPr lang="en-US" sz="1200" kern="1200" dirty="0">
                <a:solidFill>
                  <a:schemeClr val="tx1"/>
                </a:solidFill>
                <a:latin typeface="Times" charset="0"/>
                <a:ea typeface="ＭＳ Ｐゴシック" charset="0"/>
                <a:cs typeface="+mn-cs"/>
              </a:rPr>
              <a:t>For 15 years </a:t>
            </a:r>
            <a:r>
              <a:rPr lang="en-US" sz="1200" kern="1200" baseline="0" dirty="0">
                <a:solidFill>
                  <a:schemeClr val="tx1"/>
                </a:solidFill>
                <a:latin typeface="Times" charset="0"/>
                <a:ea typeface="ＭＳ Ｐゴシック" charset="0"/>
                <a:cs typeface="+mn-cs"/>
              </a:rPr>
              <a:t>25 to 60% constant annual growth</a:t>
            </a:r>
            <a:endParaRPr lang="en-US" sz="1200" kern="1200" dirty="0">
              <a:solidFill>
                <a:schemeClr val="tx1"/>
              </a:solidFill>
              <a:latin typeface="Times" charset="0"/>
              <a:ea typeface="ＭＳ Ｐゴシック" charset="0"/>
              <a:cs typeface="+mn-cs"/>
            </a:endParaRPr>
          </a:p>
          <a:p>
            <a:pPr marL="171450" lvl="0" indent="-171450">
              <a:buFont typeface="Arial" pitchFamily="34" charset="0"/>
              <a:buChar char="•"/>
            </a:pPr>
            <a:r>
              <a:rPr lang="en-US" sz="1200" kern="1200" baseline="0" dirty="0">
                <a:solidFill>
                  <a:schemeClr val="tx1"/>
                </a:solidFill>
                <a:latin typeface="Times" charset="0"/>
                <a:ea typeface="ＭＳ Ｐゴシック" charset="0"/>
                <a:cs typeface="+mn-cs"/>
              </a:rPr>
              <a:t>More than 200.000 installations in more than 120 countries</a:t>
            </a:r>
            <a:endParaRPr lang="en-US" sz="1200" kern="1200" dirty="0">
              <a:solidFill>
                <a:schemeClr val="tx1"/>
              </a:solidFill>
              <a:latin typeface="Times" charset="0"/>
              <a:ea typeface="ＭＳ Ｐゴシック" charset="0"/>
              <a:cs typeface="+mn-cs"/>
            </a:endParaRPr>
          </a:p>
          <a:p>
            <a:pPr marL="171450" lvl="0" indent="-171450">
              <a:buFont typeface="Arial" pitchFamily="34" charset="0"/>
              <a:buChar char="•"/>
            </a:pPr>
            <a:r>
              <a:rPr lang="en-US" sz="1200" kern="1200" dirty="0">
                <a:solidFill>
                  <a:schemeClr val="tx1"/>
                </a:solidFill>
                <a:latin typeface="Times" charset="0"/>
                <a:ea typeface="ＭＳ Ｐゴシック" charset="0"/>
                <a:cs typeface="+mn-cs"/>
              </a:rPr>
              <a:t>Companies</a:t>
            </a:r>
            <a:r>
              <a:rPr lang="en-US" sz="1200" kern="1200" baseline="0" dirty="0">
                <a:solidFill>
                  <a:schemeClr val="tx1"/>
                </a:solidFill>
                <a:latin typeface="Times" charset="0"/>
                <a:ea typeface="ＭＳ Ｐゴシック" charset="0"/>
                <a:cs typeface="+mn-cs"/>
              </a:rPr>
              <a:t> in all sizes and branches are clients</a:t>
            </a:r>
          </a:p>
          <a:p>
            <a:pPr marL="171450" lvl="0" indent="-171450">
              <a:buFont typeface="Arial" pitchFamily="34" charset="0"/>
              <a:buChar char="•"/>
            </a:pPr>
            <a:r>
              <a:rPr lang="en-US" sz="1200" kern="1200" baseline="0" dirty="0">
                <a:solidFill>
                  <a:schemeClr val="tx1"/>
                </a:solidFill>
                <a:latin typeface="Times" charset="0"/>
                <a:ea typeface="ＭＳ Ｐゴシック" charset="0"/>
                <a:cs typeface="+mn-cs"/>
              </a:rPr>
              <a:t>More than 70% of the Fortune 100 companies in the world use PRTG</a:t>
            </a:r>
            <a:endParaRPr lang="en-US" sz="1200" kern="1200" dirty="0">
              <a:solidFill>
                <a:schemeClr val="tx1"/>
              </a:solidFill>
              <a:latin typeface="Times" charset="0"/>
              <a:ea typeface="ＭＳ Ｐゴシック" charset="0"/>
              <a:cs typeface="+mn-cs"/>
            </a:endParaRPr>
          </a:p>
          <a:p>
            <a:pPr marL="171450" lvl="0" indent="-171450">
              <a:buFont typeface="Arial" pitchFamily="34" charset="0"/>
              <a:buChar char="•"/>
            </a:pPr>
            <a:r>
              <a:rPr lang="en-US" sz="1200" kern="1200" baseline="0" dirty="0">
                <a:solidFill>
                  <a:schemeClr val="tx1"/>
                </a:solidFill>
                <a:latin typeface="Times" charset="0"/>
                <a:ea typeface="ＭＳ Ｐゴシック" charset="0"/>
                <a:cs typeface="+mn-cs"/>
              </a:rPr>
              <a:t>Authorized partners all over the world</a:t>
            </a:r>
          </a:p>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36</a:t>
            </a:fld>
            <a:endParaRPr lang="de-DE"/>
          </a:p>
        </p:txBody>
      </p:sp>
    </p:spTree>
    <p:extLst>
      <p:ext uri="{BB962C8B-B14F-4D97-AF65-F5344CB8AC3E}">
        <p14:creationId xmlns:p14="http://schemas.microsoft.com/office/powerpoint/2010/main" val="157942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don’t have customers, we have fans! Our</a:t>
            </a:r>
            <a:r>
              <a:rPr lang="en-GB" baseline="0" dirty="0"/>
              <a:t> community is strong – we held a social media campaign for customers to take photos of a PRTG bag in the strangest place they could. </a:t>
            </a:r>
            <a:endParaRPr lang="en-GB" dirty="0"/>
          </a:p>
          <a:p>
            <a:pPr marL="171450" indent="-171450">
              <a:buFont typeface="Arial" panose="020B0604020202020204" pitchFamily="34" charset="0"/>
              <a:buChar char="•"/>
            </a:pPr>
            <a:r>
              <a:rPr lang="en-GB" dirty="0"/>
              <a:t>97% of customers</a:t>
            </a:r>
            <a:r>
              <a:rPr lang="en-GB" baseline="0" dirty="0"/>
              <a:t> would recommend PRTG to their peers.</a:t>
            </a:r>
            <a:endParaRPr lang="en-US" dirty="0"/>
          </a:p>
        </p:txBody>
      </p:sp>
      <p:sp>
        <p:nvSpPr>
          <p:cNvPr id="4" name="Slide Number Placeholder 3"/>
          <p:cNvSpPr>
            <a:spLocks noGrp="1"/>
          </p:cNvSpPr>
          <p:nvPr>
            <p:ph type="sldNum" sz="quarter" idx="10"/>
          </p:nvPr>
        </p:nvSpPr>
        <p:spPr/>
        <p:txBody>
          <a:bodyPr/>
          <a:lstStyle/>
          <a:p>
            <a:pPr>
              <a:defRPr/>
            </a:pPr>
            <a:fld id="{F888EE93-667B-0A48-8DAB-77DA2BC7D827}" type="slidenum">
              <a:rPr lang="de-DE" smtClean="0"/>
              <a:pPr>
                <a:defRPr/>
              </a:pPr>
              <a:t>37</a:t>
            </a:fld>
            <a:endParaRPr lang="de-DE"/>
          </a:p>
        </p:txBody>
      </p:sp>
    </p:spTree>
    <p:extLst>
      <p:ext uri="{BB962C8B-B14F-4D97-AF65-F5344CB8AC3E}">
        <p14:creationId xmlns:p14="http://schemas.microsoft.com/office/powerpoint/2010/main" val="261618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Please remember to adjust the agenda as appropriate, once you have a slide setup you feel comfortable with.</a:t>
            </a: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4</a:t>
            </a:fld>
            <a:endParaRPr lang="de-DE"/>
          </a:p>
        </p:txBody>
      </p:sp>
    </p:spTree>
    <p:extLst>
      <p:ext uri="{BB962C8B-B14F-4D97-AF65-F5344CB8AC3E}">
        <p14:creationId xmlns:p14="http://schemas.microsoft.com/office/powerpoint/2010/main" val="83900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en-US" noProof="0" dirty="0"/>
              <a:t>Hardware:</a:t>
            </a:r>
            <a:r>
              <a:rPr lang="en-US" baseline="0" noProof="0" dirty="0"/>
              <a:t> </a:t>
            </a:r>
          </a:p>
          <a:p>
            <a:pPr marL="628650" lvl="1" indent="-171450">
              <a:buFont typeface="Arial" panose="020B0604020202020204" pitchFamily="34" charset="0"/>
              <a:buChar char="•"/>
            </a:pPr>
            <a:r>
              <a:rPr lang="en-US" baseline="0" noProof="0" dirty="0"/>
              <a:t>Often monitoring will reveal device proliferation or component faults that can be reduced or improved with more modern, better performing kit. Hardware covers everything from user end points to Wi-Fi access points to switches to servers to storage and even beyond with things such as physical security, data center environment monitoring, air-con, lighting etc.</a:t>
            </a:r>
          </a:p>
          <a:p>
            <a:pPr marL="628650" lvl="1" indent="-171450">
              <a:buFont typeface="Arial" panose="020B0604020202020204" pitchFamily="34" charset="0"/>
              <a:buChar char="•"/>
            </a:pPr>
            <a:r>
              <a:rPr lang="en-US" baseline="0" noProof="0" dirty="0"/>
              <a:t>Network Monitoring helps to analyze a network and fully rationalize and centralize the existing infrastructure.</a:t>
            </a:r>
          </a:p>
          <a:p>
            <a:pPr marL="228600" lvl="0" indent="-228600">
              <a:buFont typeface="+mj-lt"/>
              <a:buAutoNum type="arabicPeriod"/>
            </a:pPr>
            <a:r>
              <a:rPr lang="en-US" baseline="0" noProof="0" dirty="0">
                <a:solidFill>
                  <a:srgbClr val="FF0000"/>
                </a:solidFill>
              </a:rPr>
              <a:t>Virtualization: Increased use of virtualization, not just on servers, but on desktops, networks and storage too, can enable increased flexibility and reduced cost. However, there are trade-offs:</a:t>
            </a:r>
          </a:p>
          <a:p>
            <a:pPr marL="685800" lvl="1" indent="-228600">
              <a:buFont typeface="Arial" panose="020B0604020202020204" pitchFamily="34" charset="0"/>
              <a:buChar char="•"/>
            </a:pPr>
            <a:r>
              <a:rPr lang="en-US" baseline="0" noProof="0" dirty="0">
                <a:solidFill>
                  <a:srgbClr val="FF0000"/>
                </a:solidFill>
              </a:rPr>
              <a:t>VM sprawl is a common problem</a:t>
            </a:r>
          </a:p>
          <a:p>
            <a:pPr marL="685800" lvl="1" indent="-228600">
              <a:buFont typeface="Arial" panose="020B0604020202020204" pitchFamily="34" charset="0"/>
              <a:buChar char="•"/>
            </a:pPr>
            <a:r>
              <a:rPr lang="en-GB" baseline="0" noProof="0" dirty="0">
                <a:solidFill>
                  <a:srgbClr val="FF0000"/>
                </a:solidFill>
              </a:rPr>
              <a:t>Complex VM environments mean huge reliance on well performing hardware components.</a:t>
            </a:r>
          </a:p>
          <a:p>
            <a:pPr marL="685800" lvl="1" indent="-228600">
              <a:buFont typeface="Arial" panose="020B0604020202020204" pitchFamily="34" charset="0"/>
              <a:buChar char="•"/>
            </a:pPr>
            <a:r>
              <a:rPr lang="en-US" baseline="0" noProof="0" dirty="0">
                <a:solidFill>
                  <a:srgbClr val="FF0000"/>
                </a:solidFill>
              </a:rPr>
              <a:t>A monitoring solution needs to be able to cope with both the hardware and the virtual layer in tandem.</a:t>
            </a:r>
          </a:p>
          <a:p>
            <a:pPr marL="685800" lvl="1" indent="-228600">
              <a:buFont typeface="Arial" panose="020B0604020202020204" pitchFamily="34" charset="0"/>
              <a:buChar char="•"/>
            </a:pPr>
            <a:r>
              <a:rPr lang="en-US" baseline="0" noProof="0" dirty="0">
                <a:solidFill>
                  <a:srgbClr val="FF0000"/>
                </a:solidFill>
              </a:rPr>
              <a:t>PRTG allows improved insight and understanding of the overall architecture.</a:t>
            </a:r>
          </a:p>
          <a:p>
            <a:pPr marL="685800" marR="0" lvl="1"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noProof="0" dirty="0">
                <a:solidFill>
                  <a:srgbClr val="FF0000"/>
                </a:solidFill>
              </a:rPr>
              <a:t>Automation of tasks such as dynamic </a:t>
            </a:r>
            <a:r>
              <a:rPr lang="en-GB" baseline="0" noProof="0" dirty="0" err="1">
                <a:solidFill>
                  <a:srgbClr val="FF0000"/>
                </a:solidFill>
              </a:rPr>
              <a:t>VMotion</a:t>
            </a:r>
            <a:r>
              <a:rPr lang="en-GB" baseline="0" noProof="0" dirty="0">
                <a:solidFill>
                  <a:srgbClr val="FF0000"/>
                </a:solidFill>
              </a:rPr>
              <a:t> can help optimise performance and reduce bottlenecks.</a:t>
            </a:r>
            <a:endParaRPr lang="en-US" baseline="0" noProof="0" dirty="0">
              <a:solidFill>
                <a:srgbClr val="FF0000"/>
              </a:solidFill>
            </a:endParaRPr>
          </a:p>
          <a:p>
            <a:pPr marL="228600" lvl="0" indent="-228600">
              <a:buFont typeface="+mj-lt"/>
              <a:buAutoNum type="arabicPeriod"/>
            </a:pPr>
            <a:r>
              <a:rPr lang="en-US" baseline="0" noProof="0" dirty="0">
                <a:solidFill>
                  <a:srgbClr val="FF0000"/>
                </a:solidFill>
              </a:rPr>
              <a:t>Applications: </a:t>
            </a:r>
          </a:p>
          <a:p>
            <a:pPr marL="685800" lvl="1" indent="-228600">
              <a:buFont typeface="Arial" panose="020B0604020202020204" pitchFamily="34" charset="0"/>
              <a:buChar char="•"/>
            </a:pPr>
            <a:r>
              <a:rPr lang="en-GB" baseline="0" noProof="0" dirty="0">
                <a:solidFill>
                  <a:srgbClr val="FF0000"/>
                </a:solidFill>
              </a:rPr>
              <a:t>Most IT shops have a mix of </a:t>
            </a:r>
            <a:r>
              <a:rPr lang="en-GB" baseline="0" noProof="0" dirty="0" err="1">
                <a:solidFill>
                  <a:srgbClr val="FF0000"/>
                </a:solidFill>
              </a:rPr>
              <a:t>on-premise</a:t>
            </a:r>
            <a:r>
              <a:rPr lang="en-GB" baseline="0" noProof="0" dirty="0">
                <a:solidFill>
                  <a:srgbClr val="FF0000"/>
                </a:solidFill>
              </a:rPr>
              <a:t> and cloud-based providers.</a:t>
            </a:r>
          </a:p>
          <a:p>
            <a:pPr marL="685800" marR="0" lvl="1"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noProof="0" dirty="0">
                <a:solidFill>
                  <a:srgbClr val="FF0000"/>
                </a:solidFill>
              </a:rPr>
              <a:t>Cloud solutions increase dependency on external suppliers. </a:t>
            </a:r>
          </a:p>
          <a:p>
            <a:pPr marL="685800" lvl="1" indent="-228600">
              <a:buFont typeface="Arial" panose="020B0604020202020204" pitchFamily="34" charset="0"/>
              <a:buChar char="•"/>
            </a:pPr>
            <a:r>
              <a:rPr lang="en-US" baseline="0" noProof="0" dirty="0" err="1">
                <a:solidFill>
                  <a:srgbClr val="FF0000"/>
                </a:solidFill>
              </a:rPr>
              <a:t>SysAdmins</a:t>
            </a:r>
            <a:r>
              <a:rPr lang="en-US" baseline="0" noProof="0" dirty="0">
                <a:solidFill>
                  <a:srgbClr val="FF0000"/>
                </a:solidFill>
              </a:rPr>
              <a:t> need to ensure maximum availability of cloud solutions and want to retain high control of those applications.</a:t>
            </a:r>
          </a:p>
          <a:p>
            <a:pPr marL="228600" lvl="0" indent="-228600">
              <a:buFont typeface="+mj-lt"/>
              <a:buAutoNum type="arabicPeriod"/>
            </a:pPr>
            <a:r>
              <a:rPr lang="en-US" baseline="0" noProof="0" dirty="0"/>
              <a:t>Outages: </a:t>
            </a:r>
          </a:p>
          <a:p>
            <a:pPr marL="685800" lvl="1" indent="-228600">
              <a:buFont typeface="Arial" panose="020B0604020202020204" pitchFamily="34" charset="0"/>
              <a:buChar char="•"/>
            </a:pPr>
            <a:r>
              <a:rPr lang="en-US" baseline="0" noProof="0" dirty="0"/>
              <a:t>The IT infrastructure is the backbone of a company’s business. Outages result in high costs and unavailability of systems results in low customer satisfaction</a:t>
            </a:r>
          </a:p>
          <a:p>
            <a:pPr marL="685800" lvl="1" indent="-228600">
              <a:buFont typeface="Arial" panose="020B0604020202020204" pitchFamily="34" charset="0"/>
              <a:buChar char="•"/>
            </a:pPr>
            <a:r>
              <a:rPr lang="en-US" baseline="0" noProof="0" dirty="0"/>
              <a:t>Network Monitoring helps to prevent outages and downtimes and ensure a healthy environment</a:t>
            </a:r>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5</a:t>
            </a:fld>
            <a:endParaRPr lang="de-DE"/>
          </a:p>
        </p:txBody>
      </p:sp>
    </p:spTree>
    <p:extLst>
      <p:ext uri="{BB962C8B-B14F-4D97-AF65-F5344CB8AC3E}">
        <p14:creationId xmlns:p14="http://schemas.microsoft.com/office/powerpoint/2010/main" val="122338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All</a:t>
            </a:r>
            <a:r>
              <a:rPr lang="en-US" baseline="0" noProof="0" dirty="0"/>
              <a:t> in all network monitoring comes down to one thing: reliable information. Every IT Manager in the world relies on information and data to do his job. Once you have access to the right information, you can then use that data to measure and benchmark statistics, get alerted to any issues in the environment, quickly analyze and trouble-shoot the root causes and optimize the network to ensure a trouble-free IT environment.</a:t>
            </a:r>
          </a:p>
          <a:p>
            <a:endParaRPr lang="en-US" baseline="0" noProof="0" dirty="0"/>
          </a:p>
          <a:p>
            <a:r>
              <a:rPr lang="en-US" baseline="0" noProof="0" dirty="0"/>
              <a:t>PRTG provides information in the ways IT Managers need it: from highly detailed reports about current and historic incidents to quick overviews of downtime or top talkers in a network through to graphically aesthetic presentation of just the key indicators on an easy to read dashboard.  </a:t>
            </a:r>
            <a:endParaRPr lang="en-US"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6</a:t>
            </a:fld>
            <a:endParaRPr lang="de-DE"/>
          </a:p>
        </p:txBody>
      </p:sp>
    </p:spTree>
    <p:extLst>
      <p:ext uri="{BB962C8B-B14F-4D97-AF65-F5344CB8AC3E}">
        <p14:creationId xmlns:p14="http://schemas.microsoft.com/office/powerpoint/2010/main" val="416038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Today‘s business processes depend on a huge amount of different</a:t>
            </a:r>
            <a:r>
              <a:rPr lang="de-DE" baseline="0" dirty="0"/>
              <a:t> components in the IT estate running correctly and in tandem.</a:t>
            </a:r>
          </a:p>
          <a:p>
            <a:endParaRPr lang="de-DE" baseline="0" dirty="0"/>
          </a:p>
          <a:p>
            <a:r>
              <a:rPr lang="de-DE" b="1" u="sng" baseline="0" dirty="0"/>
              <a:t>Example: </a:t>
            </a:r>
          </a:p>
          <a:p>
            <a:r>
              <a:rPr lang="de-DE" b="0" u="none" baseline="0" dirty="0"/>
              <a:t>For a user to send and receive </a:t>
            </a:r>
            <a:r>
              <a:rPr lang="de-DE" baseline="0" dirty="0"/>
              <a:t>E-Mail, you will typically require a multitude of things: a mail server such as Exchange, a switch or LAN fabric of some description, a firewall and other security devices such as anti-spam or anti-virus, and of course connection with the outside world via the Internet/WAN.</a:t>
            </a:r>
          </a:p>
          <a:p>
            <a:endParaRPr lang="de-DE" baseline="0" dirty="0"/>
          </a:p>
          <a:p>
            <a:r>
              <a:rPr lang="de-DE" baseline="0" dirty="0"/>
              <a:t>If that user then reports a problem with their email, the underlying fault could lie with any one or more of of these different things. Unified monitoring can help trouble shoot exactly what the problems are.</a:t>
            </a:r>
          </a:p>
          <a:p>
            <a:endParaRPr lang="de-DE" baseline="0" dirty="0"/>
          </a:p>
          <a:p>
            <a:r>
              <a:rPr lang="de-DE" baseline="0" dirty="0"/>
              <a:t>And even if you prefer cloud-based email, such as Google Apps, where a lot of the above mentioned infrastructure is provided for you in a data-centre, you almost certainly still have the requirement to monitor connectivity, performance, availability, end user devices etc.</a:t>
            </a:r>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7</a:t>
            </a:fld>
            <a:endParaRPr lang="de-DE"/>
          </a:p>
        </p:txBody>
      </p:sp>
    </p:spTree>
    <p:extLst>
      <p:ext uri="{BB962C8B-B14F-4D97-AF65-F5344CB8AC3E}">
        <p14:creationId xmlns:p14="http://schemas.microsoft.com/office/powerpoint/2010/main" val="137675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a:t>Typical challenges</a:t>
            </a:r>
            <a:r>
              <a:rPr lang="en-US" baseline="0" dirty="0"/>
              <a:t> of IT staff</a:t>
            </a:r>
          </a:p>
          <a:p>
            <a:pPr marL="285750" indent="-285750">
              <a:buFont typeface="Arial" panose="020B0604020202020204" pitchFamily="34" charset="0"/>
              <a:buChar char="•"/>
            </a:pPr>
            <a:r>
              <a:rPr lang="en-US" dirty="0"/>
              <a:t>Distributed locations</a:t>
            </a:r>
          </a:p>
          <a:p>
            <a:pPr marL="285750" indent="-285750">
              <a:buFont typeface="Arial" panose="020B0604020202020204" pitchFamily="34" charset="0"/>
              <a:buChar char="•"/>
            </a:pPr>
            <a:r>
              <a:rPr lang="en-US" dirty="0"/>
              <a:t>Mix of heterogeneous IT environments and non-IT systems</a:t>
            </a:r>
          </a:p>
          <a:p>
            <a:pPr marL="285750" indent="-285750">
              <a:buFont typeface="Arial" panose="020B0604020202020204" pitchFamily="34" charset="0"/>
              <a:buChar char="•"/>
            </a:pPr>
            <a:r>
              <a:rPr lang="en-US" dirty="0"/>
              <a:t>Relieve staff</a:t>
            </a:r>
          </a:p>
          <a:p>
            <a:pPr marL="285750" indent="-285750">
              <a:buFont typeface="Arial" panose="020B0604020202020204" pitchFamily="34" charset="0"/>
              <a:buChar char="•"/>
            </a:pPr>
            <a:r>
              <a:rPr lang="en-US" dirty="0"/>
              <a:t>Keep an eye on all systems at all time</a:t>
            </a:r>
          </a:p>
          <a:p>
            <a:pPr marL="285750" indent="-285750">
              <a:buFont typeface="Arial" panose="020B0604020202020204" pitchFamily="34" charset="0"/>
              <a:buChar char="•"/>
            </a:pPr>
            <a:r>
              <a:rPr lang="en-US" dirty="0"/>
              <a:t>Create a lean and simple network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de-DE"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8</a:t>
            </a:fld>
            <a:endParaRPr lang="de-DE"/>
          </a:p>
        </p:txBody>
      </p:sp>
    </p:spTree>
    <p:extLst>
      <p:ext uri="{BB962C8B-B14F-4D97-AF65-F5344CB8AC3E}">
        <p14:creationId xmlns:p14="http://schemas.microsoft.com/office/powerpoint/2010/main" val="276401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There</a:t>
            </a:r>
            <a:r>
              <a:rPr lang="en-GB" baseline="0" noProof="0" dirty="0"/>
              <a:t> can’t be many specialist areas of IT with so many different vendors offering a similar thing. Here is an overview of the market, grouped into logical areas of expertise and focus.</a:t>
            </a:r>
            <a:endParaRPr lang="en-US" noProof="0" dirty="0"/>
          </a:p>
          <a:p>
            <a:endParaRPr lang="en-US" noProof="0" dirty="0"/>
          </a:p>
          <a:p>
            <a:r>
              <a:rPr lang="en-US" noProof="0" dirty="0"/>
              <a:t>“SME Demand Coverage” axis: Is the feature set suitable</a:t>
            </a:r>
            <a:r>
              <a:rPr lang="en-US" baseline="0" noProof="0" dirty="0"/>
              <a:t> for practical purposes; does it cover the real demands of SMEs? Or is it confused with lots of unnecessary features and functionalities, that SMEs don’t need, pushing the cost up?</a:t>
            </a:r>
          </a:p>
          <a:p>
            <a:endParaRPr lang="en-US" baseline="0" noProof="0" dirty="0"/>
          </a:p>
          <a:p>
            <a:r>
              <a:rPr lang="en-US" baseline="0" noProof="0" dirty="0"/>
              <a:t>“Performance Ratio for SMEs” axis: Is the solution easy to evaluate, acquire, implement, use and maintain on a day to day basis?</a:t>
            </a:r>
          </a:p>
          <a:p>
            <a:endParaRPr lang="en-US" baseline="0" noProof="0" dirty="0"/>
          </a:p>
          <a:p>
            <a:r>
              <a:rPr lang="en-US" b="1" baseline="0" noProof="0" dirty="0"/>
              <a:t>Take some examples only!</a:t>
            </a:r>
          </a:p>
          <a:p>
            <a:pPr marL="171450" indent="-171450">
              <a:buFont typeface="Arial" panose="020B0604020202020204" pitchFamily="34" charset="0"/>
              <a:buChar char="•"/>
            </a:pPr>
            <a:r>
              <a:rPr lang="en-US" baseline="0" noProof="0" dirty="0"/>
              <a:t>Entry Level Solutions: Advanced Host Monitor, The Dude, </a:t>
            </a:r>
            <a:r>
              <a:rPr lang="en-US" baseline="0" noProof="0" dirty="0" err="1"/>
              <a:t>NetWorx</a:t>
            </a:r>
            <a:r>
              <a:rPr lang="en-US" baseline="0" noProof="0" dirty="0"/>
              <a:t>, </a:t>
            </a:r>
            <a:r>
              <a:rPr lang="en-US" baseline="0" noProof="0" dirty="0" err="1"/>
              <a:t>Spiceworks</a:t>
            </a:r>
            <a:endParaRPr lang="en-US" baseline="0" noProof="0" dirty="0"/>
          </a:p>
          <a:p>
            <a:pPr marL="171450" indent="-171450">
              <a:buFont typeface="Arial" panose="020B0604020202020204" pitchFamily="34" charset="0"/>
              <a:buChar char="•"/>
            </a:pPr>
            <a:r>
              <a:rPr lang="en-US" noProof="0" dirty="0"/>
              <a:t>BIG 4: </a:t>
            </a:r>
            <a:r>
              <a:rPr lang="en-US" sz="800" noProof="0" dirty="0"/>
              <a:t>HP Intelligent Management Center,</a:t>
            </a:r>
            <a:r>
              <a:rPr lang="en-US" sz="800" baseline="0" noProof="0" dirty="0"/>
              <a:t> </a:t>
            </a:r>
            <a:r>
              <a:rPr lang="en-US" sz="800" noProof="0" dirty="0"/>
              <a:t>IBM Tivoli </a:t>
            </a:r>
            <a:r>
              <a:rPr lang="en-US" sz="800" noProof="0" dirty="0" err="1"/>
              <a:t>Netcool</a:t>
            </a:r>
            <a:r>
              <a:rPr lang="en-US" sz="800" noProof="0" dirty="0"/>
              <a:t>, CA eHealth,</a:t>
            </a:r>
            <a:r>
              <a:rPr lang="en-US" sz="800" baseline="0" noProof="0" dirty="0"/>
              <a:t> </a:t>
            </a:r>
            <a:r>
              <a:rPr lang="en-US" sz="800" noProof="0" dirty="0"/>
              <a:t>BMC Patrol Performance Manager</a:t>
            </a:r>
          </a:p>
          <a:p>
            <a:pPr marL="171450" indent="-171450">
              <a:buFont typeface="Arial" panose="020B0604020202020204" pitchFamily="34" charset="0"/>
              <a:buChar char="•"/>
            </a:pPr>
            <a:r>
              <a:rPr lang="en-US" sz="800" noProof="0" dirty="0"/>
              <a:t>APM-Solutions: New Relic, Site24x7, SCOM, </a:t>
            </a:r>
            <a:r>
              <a:rPr lang="en-US" sz="800" noProof="0" dirty="0" err="1"/>
              <a:t>Dynatrace</a:t>
            </a:r>
            <a:r>
              <a:rPr lang="en-US" sz="800" noProof="0" dirty="0"/>
              <a:t> NPM, </a:t>
            </a:r>
            <a:r>
              <a:rPr lang="en-US" sz="800" noProof="0" dirty="0" err="1"/>
              <a:t>AppDynamics</a:t>
            </a:r>
            <a:endParaRPr lang="en-US" sz="800" noProof="0" dirty="0"/>
          </a:p>
          <a:p>
            <a:pPr marL="171450" indent="-171450">
              <a:buFont typeface="Arial" panose="020B0604020202020204" pitchFamily="34" charset="0"/>
              <a:buChar char="•"/>
            </a:pPr>
            <a:r>
              <a:rPr lang="en-US" noProof="0" dirty="0"/>
              <a:t>Traffic Specialists: </a:t>
            </a:r>
            <a:r>
              <a:rPr lang="en-US" sz="800" noProof="0" dirty="0"/>
              <a:t>Scrutinizer, </a:t>
            </a:r>
            <a:r>
              <a:rPr lang="en-US" sz="800" noProof="0" dirty="0" err="1"/>
              <a:t>Capsa</a:t>
            </a:r>
            <a:r>
              <a:rPr lang="en-US" sz="800" noProof="0" dirty="0"/>
              <a:t>, Fluke, </a:t>
            </a:r>
            <a:r>
              <a:rPr lang="en-US" sz="800" noProof="0" dirty="0" err="1"/>
              <a:t>PacketShaper</a:t>
            </a:r>
            <a:endParaRPr lang="en-US" noProof="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noProof="0" dirty="0"/>
              <a:t>„BIG 4 Wannabees“:</a:t>
            </a:r>
            <a:r>
              <a:rPr lang="en-US" baseline="0" noProof="0" dirty="0"/>
              <a:t> </a:t>
            </a:r>
            <a:r>
              <a:rPr lang="en-US" sz="800" noProof="0" dirty="0" err="1"/>
              <a:t>SevOne</a:t>
            </a:r>
            <a:r>
              <a:rPr lang="en-US" sz="800" noProof="0" dirty="0"/>
              <a:t>, </a:t>
            </a:r>
            <a:r>
              <a:rPr lang="en-US" sz="800" noProof="0" dirty="0" err="1"/>
              <a:t>Statseeker</a:t>
            </a:r>
            <a:r>
              <a:rPr lang="en-US" sz="800" noProof="0" dirty="0"/>
              <a:t>, Monolith, </a:t>
            </a:r>
            <a:r>
              <a:rPr lang="en-US" sz="800" noProof="0" dirty="0" err="1"/>
              <a:t>Zenoss</a:t>
            </a:r>
            <a:r>
              <a:rPr lang="en-US" sz="800" noProof="0" dirty="0"/>
              <a:t>, </a:t>
            </a:r>
            <a:r>
              <a:rPr lang="en-US" sz="800" noProof="0" dirty="0" err="1"/>
              <a:t>OpNet</a:t>
            </a:r>
            <a:r>
              <a:rPr lang="en-US" sz="800" noProof="0" dirty="0"/>
              <a:t>, </a:t>
            </a:r>
            <a:r>
              <a:rPr lang="en-US" sz="800" noProof="0" dirty="0" err="1"/>
              <a:t>Nimsoft</a:t>
            </a:r>
            <a:endParaRPr lang="en-US" sz="800" noProof="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800" noProof="0" dirty="0"/>
              <a:t>Open Source: Nagios, </a:t>
            </a:r>
            <a:r>
              <a:rPr lang="en-US" sz="800" noProof="0" dirty="0" err="1"/>
              <a:t>Zabbix</a:t>
            </a:r>
            <a:r>
              <a:rPr lang="en-US" sz="800" noProof="0" dirty="0"/>
              <a:t>, Cacti, </a:t>
            </a:r>
            <a:r>
              <a:rPr lang="en-US" sz="800" noProof="0" dirty="0" err="1"/>
              <a:t>Icinga</a:t>
            </a:r>
            <a:r>
              <a:rPr lang="en-US" sz="800" noProof="0" dirty="0"/>
              <a:t>, </a:t>
            </a:r>
            <a:r>
              <a:rPr lang="en-US" sz="800" noProof="0" dirty="0" err="1"/>
              <a:t>Zenoss</a:t>
            </a:r>
            <a:endParaRPr lang="en-US" sz="800" noProof="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800" noProof="0" dirty="0"/>
              <a:t>RMM Solutions: Kaseya, N-able, LabTech</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800" noProof="0" dirty="0"/>
              <a:t>Monitoring</a:t>
            </a:r>
            <a:r>
              <a:rPr lang="en-US" sz="800" baseline="0" noProof="0" dirty="0"/>
              <a:t> as a Service: </a:t>
            </a:r>
            <a:r>
              <a:rPr lang="en-US" sz="800" noProof="0" dirty="0" err="1"/>
              <a:t>MAXfocus</a:t>
            </a:r>
            <a:r>
              <a:rPr lang="en-US" sz="800" noProof="0" dirty="0"/>
              <a:t> (GFI Max), </a:t>
            </a:r>
            <a:r>
              <a:rPr lang="en-US" sz="800" noProof="0" dirty="0" err="1"/>
              <a:t>LogicMonitor</a:t>
            </a:r>
            <a:r>
              <a:rPr lang="en-US" sz="800" noProof="0" dirty="0"/>
              <a:t>, </a:t>
            </a:r>
            <a:r>
              <a:rPr lang="en-US" sz="800" noProof="0" dirty="0" err="1"/>
              <a:t>Monitis</a:t>
            </a:r>
            <a:endParaRPr lang="en-US" sz="800" noProof="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800" noProof="0" dirty="0"/>
              <a:t>Commercial</a:t>
            </a:r>
            <a:r>
              <a:rPr lang="en-US" sz="800" baseline="0" noProof="0" dirty="0"/>
              <a:t> Open Source: </a:t>
            </a:r>
            <a:r>
              <a:rPr lang="en-US" sz="800" noProof="0" dirty="0"/>
              <a:t>Nagios XI, Op5, </a:t>
            </a:r>
            <a:r>
              <a:rPr lang="en-US" sz="800" noProof="0" dirty="0" err="1"/>
              <a:t>Watchboxx</a:t>
            </a:r>
            <a:r>
              <a:rPr lang="en-US" sz="800" noProof="0" dirty="0"/>
              <a:t>, </a:t>
            </a:r>
            <a:r>
              <a:rPr lang="en-US" sz="800" noProof="0" dirty="0" err="1"/>
              <a:t>Azeti</a:t>
            </a:r>
            <a:r>
              <a:rPr lang="en-US" sz="800" noProof="0" dirty="0"/>
              <a:t>, </a:t>
            </a:r>
            <a:r>
              <a:rPr lang="en-US" sz="800" noProof="0" dirty="0" err="1"/>
              <a:t>Zenoss</a:t>
            </a:r>
            <a:endParaRPr lang="en-US" sz="800" noProof="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800" noProof="0" dirty="0"/>
              <a:t>Unified Monitoring for</a:t>
            </a:r>
            <a:r>
              <a:rPr lang="en-US" sz="800" baseline="0" noProof="0" dirty="0"/>
              <a:t> SME: </a:t>
            </a:r>
            <a:r>
              <a:rPr lang="en-US" sz="800" noProof="0" dirty="0"/>
              <a:t>PRTG Network Monitor, </a:t>
            </a:r>
            <a:r>
              <a:rPr lang="en-US" sz="800" noProof="0" dirty="0" err="1"/>
              <a:t>WhatsUp</a:t>
            </a:r>
            <a:r>
              <a:rPr lang="en-US" sz="800" noProof="0" dirty="0"/>
              <a:t> Gold, Solarwinds NMS, </a:t>
            </a:r>
            <a:r>
              <a:rPr lang="en-US" sz="800" noProof="0" dirty="0" err="1"/>
              <a:t>OpManager</a:t>
            </a:r>
            <a:endParaRPr lang="en-US" sz="800" noProof="0" dirty="0"/>
          </a:p>
        </p:txBody>
      </p:sp>
      <p:sp>
        <p:nvSpPr>
          <p:cNvPr id="4" name="Foliennummernplatzhalter 3"/>
          <p:cNvSpPr>
            <a:spLocks noGrp="1"/>
          </p:cNvSpPr>
          <p:nvPr>
            <p:ph type="sldNum" sz="quarter" idx="10"/>
          </p:nvPr>
        </p:nvSpPr>
        <p:spPr/>
        <p:txBody>
          <a:bodyPr/>
          <a:lstStyle/>
          <a:p>
            <a:pPr>
              <a:defRPr/>
            </a:pPr>
            <a:fld id="{F888EE93-667B-0A48-8DAB-77DA2BC7D827}" type="slidenum">
              <a:rPr lang="de-DE" smtClean="0"/>
              <a:pPr>
                <a:defRPr/>
              </a:pPr>
              <a:t>9</a:t>
            </a:fld>
            <a:endParaRPr lang="de-DE"/>
          </a:p>
        </p:txBody>
      </p:sp>
    </p:spTree>
    <p:extLst>
      <p:ext uri="{BB962C8B-B14F-4D97-AF65-F5344CB8AC3E}">
        <p14:creationId xmlns:p14="http://schemas.microsoft.com/office/powerpoint/2010/main" val="392747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Rechteck 21"/>
          <p:cNvSpPr/>
          <p:nvPr userDrawn="1"/>
        </p:nvSpPr>
        <p:spPr>
          <a:xfrm>
            <a:off x="7596336" y="5877272"/>
            <a:ext cx="12241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https://www.paessler.com/common/files/press-materials/web/prtg_500x300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28184" y="5007440"/>
            <a:ext cx="2480235" cy="151790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540000" y="2178628"/>
            <a:ext cx="8064000" cy="1368151"/>
          </a:xfrm>
          <a:prstGeom prst="rect">
            <a:avLst/>
          </a:prstGeom>
        </p:spPr>
        <p:txBody>
          <a:bodyPr lIns="0" tIns="0" rIns="0" bIns="0" anchor="b" anchorCtr="0">
            <a:noAutofit/>
          </a:bodyPr>
          <a:lstStyle>
            <a:lvl1pPr algn="l">
              <a:defRPr sz="4300" baseline="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17" name="Rechteck 16"/>
          <p:cNvSpPr/>
          <p:nvPr/>
        </p:nvSpPr>
        <p:spPr>
          <a:xfrm>
            <a:off x="7452320" y="188640"/>
            <a:ext cx="136815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Bild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0000" y="497328"/>
            <a:ext cx="2501832" cy="555408"/>
          </a:xfrm>
          <a:prstGeom prst="rect">
            <a:avLst/>
          </a:prstGeom>
        </p:spPr>
      </p:pic>
      <p:sp>
        <p:nvSpPr>
          <p:cNvPr id="20" name="Rechteck 19"/>
          <p:cNvSpPr/>
          <p:nvPr userDrawn="1"/>
        </p:nvSpPr>
        <p:spPr>
          <a:xfrm rot="5400000" flipV="1">
            <a:off x="-1681448" y="1683000"/>
            <a:ext cx="3438000" cy="72000"/>
          </a:xfrm>
          <a:prstGeom prst="rect">
            <a:avLst/>
          </a:prstGeom>
          <a:solidFill>
            <a:srgbClr val="E6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hteck 20"/>
          <p:cNvSpPr/>
          <p:nvPr userDrawn="1"/>
        </p:nvSpPr>
        <p:spPr>
          <a:xfrm rot="5400000" flipV="1">
            <a:off x="-1681448" y="5057515"/>
            <a:ext cx="3438000" cy="72000"/>
          </a:xfrm>
          <a:prstGeom prst="rect">
            <a:avLst/>
          </a:prstGeom>
          <a:solidFill>
            <a:srgbClr val="0B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echteck 22"/>
          <p:cNvSpPr/>
          <p:nvPr userDrawn="1"/>
        </p:nvSpPr>
        <p:spPr>
          <a:xfrm rot="5400000">
            <a:off x="7392600" y="1684352"/>
            <a:ext cx="3430800" cy="72000"/>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echteck 23"/>
          <p:cNvSpPr/>
          <p:nvPr userDrawn="1"/>
        </p:nvSpPr>
        <p:spPr>
          <a:xfrm rot="5400000">
            <a:off x="7392600" y="5115152"/>
            <a:ext cx="3430800" cy="72000"/>
          </a:xfrm>
          <a:prstGeom prst="rect">
            <a:avLst/>
          </a:prstGeom>
          <a:solidFill>
            <a:srgbClr val="C0C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32059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828000"/>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dirty="0"/>
              <a:t>Titelmasterformat bearbeiten</a:t>
            </a:r>
          </a:p>
        </p:txBody>
      </p:sp>
      <p:sp>
        <p:nvSpPr>
          <p:cNvPr id="7" name="Textplatzhalter 6"/>
          <p:cNvSpPr>
            <a:spLocks noGrp="1"/>
          </p:cNvSpPr>
          <p:nvPr>
            <p:ph type="body" sz="quarter" idx="13" hasCustomPrompt="1"/>
          </p:nvPr>
        </p:nvSpPr>
        <p:spPr>
          <a:xfrm>
            <a:off x="540000" y="1700808"/>
            <a:ext cx="8064000" cy="936625"/>
          </a:xfrm>
          <a:prstGeom prst="rect">
            <a:avLst/>
          </a:prstGeom>
        </p:spPr>
        <p:txBody>
          <a:bodyPr lIns="0" tIns="0" rIns="0" bIns="0">
            <a:normAutofit/>
          </a:bodyPr>
          <a:lstStyle>
            <a:lvl1pPr marL="0" indent="0" algn="l">
              <a:buNone/>
              <a:defRPr sz="1800">
                <a:solidFill>
                  <a:srgbClr val="0B2659"/>
                </a:solidFill>
                <a:latin typeface="Lucida Sans" panose="020B0602030504020204" pitchFamily="34" charset="0"/>
              </a:defRPr>
            </a:lvl1pPr>
          </a:lstStyle>
          <a:p>
            <a:pPr lvl="0"/>
            <a:r>
              <a:rPr lang="de-DE" dirty="0"/>
              <a:t>Textmaster bearbeiten</a:t>
            </a:r>
          </a:p>
        </p:txBody>
      </p:sp>
      <p:sp>
        <p:nvSpPr>
          <p:cNvPr id="9" name="Textplatzhalter 8"/>
          <p:cNvSpPr>
            <a:spLocks noGrp="1"/>
          </p:cNvSpPr>
          <p:nvPr>
            <p:ph type="body" sz="quarter" idx="14" hasCustomPrompt="1"/>
          </p:nvPr>
        </p:nvSpPr>
        <p:spPr>
          <a:xfrm>
            <a:off x="539750" y="2852738"/>
            <a:ext cx="4032250" cy="2736850"/>
          </a:xfrm>
          <a:prstGeom prst="rect">
            <a:avLst/>
          </a:prstGeom>
        </p:spPr>
        <p:txBody>
          <a:bodyPr lIns="0" tIns="0" rIns="0" bIns="0">
            <a:normAutofit/>
          </a:bodyPr>
          <a:lstStyle>
            <a:lvl1pPr marL="180975" indent="-180975">
              <a:buClr>
                <a:srgbClr val="0B2659"/>
              </a:buClr>
              <a:defRPr sz="1800" baseline="0">
                <a:solidFill>
                  <a:srgbClr val="0B2659"/>
                </a:solidFill>
                <a:latin typeface="Lucida Sans" panose="020B0602030504020204" pitchFamily="34" charset="0"/>
              </a:defRPr>
            </a:lvl1pPr>
            <a:lvl2pPr>
              <a:defRPr sz="1800">
                <a:solidFill>
                  <a:srgbClr val="0B2659"/>
                </a:solidFill>
              </a:defRPr>
            </a:lvl2pPr>
            <a:lvl3pPr>
              <a:defRPr sz="1800">
                <a:solidFill>
                  <a:srgbClr val="0B2659"/>
                </a:solidFill>
              </a:defRPr>
            </a:lvl3pPr>
            <a:lvl4pPr>
              <a:defRPr sz="1800">
                <a:solidFill>
                  <a:srgbClr val="0B2659"/>
                </a:solidFill>
              </a:defRPr>
            </a:lvl4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11" name="Bildplatzhalter 10"/>
          <p:cNvSpPr>
            <a:spLocks noGrp="1"/>
          </p:cNvSpPr>
          <p:nvPr>
            <p:ph type="pic" sz="quarter" idx="15"/>
          </p:nvPr>
        </p:nvSpPr>
        <p:spPr>
          <a:xfrm>
            <a:off x="4572000" y="2852937"/>
            <a:ext cx="4032000" cy="2736652"/>
          </a:xfrm>
          <a:prstGeom prst="rect">
            <a:avLst/>
          </a:prstGeom>
        </p:spPr>
        <p:txBody>
          <a:bodyPr lIns="0" tIns="0" rIns="0" bIns="0"/>
          <a:lstStyle>
            <a:lvl1pPr marL="0" indent="0">
              <a:buNone/>
              <a:defRPr/>
            </a:lvl1pPr>
          </a:lstStyle>
          <a:p>
            <a:r>
              <a:rPr lang="de-DE"/>
              <a:t>Bild durch Klicken auf Symbol hinzufügen</a:t>
            </a:r>
            <a:endParaRPr lang="de-DE" dirty="0"/>
          </a:p>
        </p:txBody>
      </p:sp>
    </p:spTree>
    <p:extLst>
      <p:ext uri="{BB962C8B-B14F-4D97-AF65-F5344CB8AC3E}">
        <p14:creationId xmlns:p14="http://schemas.microsoft.com/office/powerpoint/2010/main" val="86794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828000"/>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dirty="0"/>
              <a:t>Titelmasterformat bearbeiten</a:t>
            </a:r>
          </a:p>
        </p:txBody>
      </p:sp>
      <p:sp>
        <p:nvSpPr>
          <p:cNvPr id="9" name="Bildplatzhalter 8"/>
          <p:cNvSpPr>
            <a:spLocks noGrp="1"/>
          </p:cNvSpPr>
          <p:nvPr>
            <p:ph type="pic" sz="quarter" idx="13"/>
          </p:nvPr>
        </p:nvSpPr>
        <p:spPr>
          <a:xfrm>
            <a:off x="540000" y="1800000"/>
            <a:ext cx="8064000" cy="3816350"/>
          </a:xfrm>
          <a:prstGeom prst="rect">
            <a:avLst/>
          </a:prstGeom>
        </p:spPr>
        <p:txBody>
          <a:bodyPr lIns="0" tIns="0" rIns="0" bIns="0"/>
          <a:lstStyle>
            <a:lvl1pPr marL="0" indent="0">
              <a:buNone/>
              <a:defRPr/>
            </a:lvl1pPr>
          </a:lstStyle>
          <a:p>
            <a:r>
              <a:rPr lang="de-DE"/>
              <a:t>Bild durch Klicken auf Symbol hinzufügen</a:t>
            </a:r>
            <a:endParaRPr lang="de-DE" dirty="0"/>
          </a:p>
        </p:txBody>
      </p:sp>
    </p:spTree>
    <p:extLst>
      <p:ext uri="{BB962C8B-B14F-4D97-AF65-F5344CB8AC3E}">
        <p14:creationId xmlns:p14="http://schemas.microsoft.com/office/powerpoint/2010/main" val="100316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6" name="Rechteck 5"/>
          <p:cNvSpPr/>
          <p:nvPr/>
        </p:nvSpPr>
        <p:spPr>
          <a:xfrm>
            <a:off x="7513612" y="188640"/>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7513612" y="5805264"/>
            <a:ext cx="129614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9"/>
          <p:cNvSpPr>
            <a:spLocks noGrp="1"/>
          </p:cNvSpPr>
          <p:nvPr>
            <p:ph type="pic" sz="quarter" idx="13"/>
          </p:nvPr>
        </p:nvSpPr>
        <p:spPr>
          <a:xfrm>
            <a:off x="0" y="72000"/>
            <a:ext cx="9144000" cy="6714000"/>
          </a:xfrm>
          <a:prstGeom prst="rect">
            <a:avLst/>
          </a:prstGeom>
        </p:spPr>
        <p:txBody>
          <a:bodyPr lIns="0" tIns="0" rIns="0" bIns="0"/>
          <a:lstStyle>
            <a:lvl1pPr marL="0" indent="0">
              <a:buNone/>
              <a:defRPr/>
            </a:lvl1pPr>
          </a:lstStyle>
          <a:p>
            <a:r>
              <a:rPr lang="de-DE"/>
              <a:t>Bild durch Klicken auf Symbol hinzufügen</a:t>
            </a:r>
            <a:endParaRPr lang="de-DE" dirty="0"/>
          </a:p>
        </p:txBody>
      </p:sp>
      <p:sp>
        <p:nvSpPr>
          <p:cNvPr id="12" name="Textplatzhalter 11"/>
          <p:cNvSpPr>
            <a:spLocks noGrp="1"/>
          </p:cNvSpPr>
          <p:nvPr>
            <p:ph type="body" sz="quarter" idx="14"/>
          </p:nvPr>
        </p:nvSpPr>
        <p:spPr>
          <a:xfrm>
            <a:off x="6732241" y="6200775"/>
            <a:ext cx="2076798" cy="396875"/>
          </a:xfrm>
          <a:prstGeom prst="rect">
            <a:avLst/>
          </a:prstGeom>
        </p:spPr>
        <p:txBody>
          <a:bodyPr>
            <a:normAutofit/>
          </a:bodyPr>
          <a:lstStyle>
            <a:lvl1pPr marL="0" indent="0" algn="ctr">
              <a:buNone/>
              <a:defRPr sz="1800">
                <a:solidFill>
                  <a:srgbClr val="0B2659"/>
                </a:solidFill>
                <a:latin typeface="Lucida Sans" panose="020B0602030504020204" pitchFamily="34" charset="0"/>
              </a:defRPr>
            </a:lvl1pPr>
            <a:lvl5pPr marL="1828800" indent="0">
              <a:buNone/>
              <a:defRPr/>
            </a:lvl5pPr>
          </a:lstStyle>
          <a:p>
            <a:pPr lvl="0"/>
            <a:r>
              <a:rPr lang="de-DE"/>
              <a:t>Textmasterformat bearbeiten</a:t>
            </a:r>
          </a:p>
        </p:txBody>
      </p:sp>
    </p:spTree>
    <p:extLst>
      <p:ext uri="{BB962C8B-B14F-4D97-AF65-F5344CB8AC3E}">
        <p14:creationId xmlns:p14="http://schemas.microsoft.com/office/powerpoint/2010/main" val="1465001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0000" y="828000"/>
            <a:ext cx="8064000" cy="9864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7" name="Inhaltsplatzhalter 6"/>
          <p:cNvSpPr>
            <a:spLocks noGrp="1"/>
          </p:cNvSpPr>
          <p:nvPr>
            <p:ph sz="quarter" idx="13" hasCustomPrompt="1"/>
          </p:nvPr>
        </p:nvSpPr>
        <p:spPr>
          <a:xfrm>
            <a:off x="540000" y="2348880"/>
            <a:ext cx="8064000" cy="872976"/>
          </a:xfrm>
          <a:prstGeom prst="rect">
            <a:avLst/>
          </a:prstGeom>
        </p:spPr>
        <p:txBody>
          <a:bodyPr>
            <a:normAutofit/>
          </a:bodyPr>
          <a:lstStyle>
            <a:lvl1pPr marL="0" indent="0">
              <a:buNone/>
              <a:defRPr sz="1800" baseline="0">
                <a:solidFill>
                  <a:srgbClr val="0B2659"/>
                </a:solidFill>
                <a:latin typeface="Lucida Sans" panose="020B0602030504020204" pitchFamily="34" charset="0"/>
              </a:defRPr>
            </a:lvl1pPr>
          </a:lstStyle>
          <a:p>
            <a:pPr lvl="0"/>
            <a:r>
              <a:rPr lang="de-DE" dirty="0"/>
              <a:t>Textmaster bearbeiten</a:t>
            </a:r>
          </a:p>
        </p:txBody>
      </p:sp>
      <p:sp>
        <p:nvSpPr>
          <p:cNvPr id="9" name="Inhaltsplatzhalter 8"/>
          <p:cNvSpPr>
            <a:spLocks noGrp="1"/>
          </p:cNvSpPr>
          <p:nvPr>
            <p:ph sz="quarter" idx="14"/>
          </p:nvPr>
        </p:nvSpPr>
        <p:spPr>
          <a:xfrm>
            <a:off x="540000" y="3213100"/>
            <a:ext cx="8064000" cy="2376488"/>
          </a:xfrm>
          <a:prstGeom prst="rect">
            <a:avLst/>
          </a:prstGeom>
        </p:spPr>
        <p:txBody>
          <a:bodyPr/>
          <a:lstStyle>
            <a:lvl1pPr marL="180975" indent="-180975">
              <a:buClr>
                <a:srgbClr val="0B2659"/>
              </a:buClr>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marL="1076325" indent="-161925">
              <a:buClr>
                <a:srgbClr val="F59C00"/>
              </a:buClr>
              <a:defRPr sz="1800">
                <a:solidFill>
                  <a:srgbClr val="0B2659"/>
                </a:solidFill>
                <a:latin typeface="Lucida Sans" panose="020B0602030504020204" pitchFamily="34" charset="0"/>
              </a:defRPr>
            </a:lvl3pPr>
            <a:lvl4pPr marL="1524000" indent="-161925">
              <a:buClr>
                <a:srgbClr val="E60060"/>
              </a:buClr>
              <a:buFont typeface="Arial" panose="020B0604020202020204" pitchFamily="34" charset="0"/>
              <a:buChar char="•"/>
              <a:defRPr sz="1800">
                <a:solidFill>
                  <a:srgbClr val="0B2659"/>
                </a:solidFill>
                <a:latin typeface="Lucida Sans" panose="020B0602030504020204" pitchFamily="34" charset="0"/>
              </a:defRPr>
            </a:lvl4pPr>
          </a:lstStyle>
          <a:p>
            <a:pPr lvl="0"/>
            <a:r>
              <a:rPr lang="de-DE"/>
              <a:t>Textmasterformat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44051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ingle -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751" y="863600"/>
            <a:ext cx="8038441" cy="741197"/>
          </a:xfrm>
          <a:prstGeom prst="rect">
            <a:avLst/>
          </a:prstGeom>
        </p:spPr>
        <p:txBody>
          <a:bodyPr lIns="0" tIns="0" rIns="0" bIns="0"/>
          <a:lstStyle>
            <a:lvl1pPr algn="l">
              <a:defRPr lang="de-DE" sz="3500" kern="1200" baseline="0" dirty="0">
                <a:solidFill>
                  <a:srgbClr val="0B2659"/>
                </a:solidFill>
                <a:latin typeface="Lucida Sans" panose="020B0602030504020204" pitchFamily="34" charset="0"/>
                <a:ea typeface="+mj-ea"/>
                <a:cs typeface="+mj-cs"/>
              </a:defRPr>
            </a:lvl1pPr>
          </a:lstStyle>
          <a:p>
            <a:r>
              <a:rPr lang="en-GB" noProof="0" dirty="0"/>
              <a:t>Title Single - Bullets</a:t>
            </a:r>
          </a:p>
        </p:txBody>
      </p:sp>
      <p:sp>
        <p:nvSpPr>
          <p:cNvPr id="7" name="Textplatzhalter 6"/>
          <p:cNvSpPr>
            <a:spLocks noGrp="1"/>
          </p:cNvSpPr>
          <p:nvPr>
            <p:ph type="body" sz="quarter" idx="13" hasCustomPrompt="1"/>
          </p:nvPr>
        </p:nvSpPr>
        <p:spPr>
          <a:xfrm>
            <a:off x="539750" y="2036233"/>
            <a:ext cx="8064698" cy="3454400"/>
          </a:xfrm>
          <a:prstGeom prst="rect">
            <a:avLst/>
          </a:prstGeom>
        </p:spPr>
        <p:txBody>
          <a:bodyPr lIns="0" tIns="0" rIns="0" bIns="0"/>
          <a:lstStyle>
            <a:lvl1pPr marL="180975" indent="-180975">
              <a:defRPr lang="de-DE" sz="1800" b="0" kern="1200" dirty="0" smtClean="0">
                <a:solidFill>
                  <a:srgbClr val="0B2659"/>
                </a:solidFill>
                <a:latin typeface="Lucida Sans" panose="020B0602030504020204" pitchFamily="34" charset="0"/>
                <a:ea typeface="+mn-ea"/>
                <a:cs typeface="+mn-cs"/>
              </a:defRPr>
            </a:lvl1pPr>
            <a:lvl2pPr marL="630238" indent="-173038">
              <a:buClr>
                <a:srgbClr val="C0CC19"/>
              </a:buClr>
              <a:buFont typeface="Arial" panose="020B0604020202020204" pitchFamily="34" charset="0"/>
              <a:buChar char="•"/>
              <a:defRPr lang="de-DE" sz="1800" kern="1200" dirty="0" smtClean="0">
                <a:solidFill>
                  <a:srgbClr val="0B2659"/>
                </a:solidFill>
                <a:latin typeface="Lucida Sans" panose="020B0602030504020204" pitchFamily="34" charset="0"/>
                <a:ea typeface="+mn-ea"/>
                <a:cs typeface="+mn-cs"/>
              </a:defRPr>
            </a:lvl2pPr>
            <a:lvl3pPr marL="1077913" indent="-163513">
              <a:buClr>
                <a:srgbClr val="F59C00"/>
              </a:buClr>
              <a:buFont typeface="Arial" panose="020B0604020202020204" pitchFamily="34" charset="0"/>
              <a:buChar char="•"/>
              <a:defRPr lang="de-DE" sz="1800" kern="1200" dirty="0" smtClean="0">
                <a:solidFill>
                  <a:srgbClr val="0B2659"/>
                </a:solidFill>
                <a:latin typeface="Lucida Sans" panose="020B0602030504020204" pitchFamily="34" charset="0"/>
                <a:ea typeface="+mn-ea"/>
                <a:cs typeface="+mn-cs"/>
              </a:defRPr>
            </a:lvl3pPr>
            <a:lvl4pPr marL="1527175" indent="-155575">
              <a:buClr>
                <a:srgbClr val="E60060"/>
              </a:buClr>
              <a:buFont typeface="Arial" panose="020B0604020202020204" pitchFamily="34" charset="0"/>
              <a:buChar char="•"/>
              <a:defRPr lang="de-DE" sz="1800" kern="1200" baseline="0" dirty="0" smtClean="0">
                <a:solidFill>
                  <a:srgbClr val="0B2659"/>
                </a:solidFill>
                <a:latin typeface="Lucida Sans" panose="020B0602030504020204" pitchFamily="34" charset="0"/>
                <a:ea typeface="+mn-ea"/>
                <a:cs typeface="+mn-cs"/>
              </a:defRPr>
            </a:lvl4pPr>
            <a:lvl5pPr marL="2057400" indent="-228600">
              <a:buFont typeface="Arial" panose="020B0604020202020204" pitchFamily="34" charset="0"/>
              <a:buChar char="•"/>
              <a:defRPr lang="de-DE" sz="1800" kern="1200" dirty="0" smtClean="0">
                <a:solidFill>
                  <a:srgbClr val="0B2659"/>
                </a:solidFill>
                <a:latin typeface="Lucida Sans" panose="020B0602030504020204" pitchFamily="34" charset="0"/>
                <a:ea typeface="+mn-ea"/>
                <a:cs typeface="+mn-cs"/>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sp>
        <p:nvSpPr>
          <p:cNvPr id="9" name="Textfeld 8"/>
          <p:cNvSpPr txBox="1"/>
          <p:nvPr userDrawn="1"/>
        </p:nvSpPr>
        <p:spPr>
          <a:xfrm>
            <a:off x="2987824" y="6472913"/>
            <a:ext cx="377026" cy="200055"/>
          </a:xfrm>
          <a:prstGeom prst="rect">
            <a:avLst/>
          </a:prstGeom>
          <a:noFill/>
        </p:spPr>
        <p:txBody>
          <a:bodyPr wrap="none" rtlCol="0">
            <a:spAutoFit/>
          </a:bodyPr>
          <a:lstStyle/>
          <a:p>
            <a:fld id="{B52A9256-62C4-46FC-8D05-06C2457BD9D9}" type="slidenum">
              <a:rPr lang="en-US" sz="700" kern="1200" smtClean="0">
                <a:solidFill>
                  <a:schemeClr val="tx1">
                    <a:tint val="75000"/>
                  </a:schemeClr>
                </a:solidFill>
                <a:latin typeface="Lucida Sans" panose="020B0602030504020204" pitchFamily="34" charset="0"/>
                <a:ea typeface="+mn-ea"/>
                <a:cs typeface="+mn-cs"/>
              </a:rPr>
              <a:t>‹Nr.›</a:t>
            </a:fld>
            <a:endParaRPr lang="en-US" sz="700" kern="1200" dirty="0">
              <a:solidFill>
                <a:schemeClr val="tx1">
                  <a:tint val="75000"/>
                </a:schemeClr>
              </a:solidFill>
              <a:latin typeface="Lucida Sans" panose="020B0602030504020204" pitchFamily="34" charset="0"/>
              <a:ea typeface="+mn-ea"/>
              <a:cs typeface="+mn-cs"/>
            </a:endParaRPr>
          </a:p>
        </p:txBody>
      </p:sp>
      <p:sp>
        <p:nvSpPr>
          <p:cNvPr id="6" name="Footer Placeholder 4"/>
          <p:cNvSpPr>
            <a:spLocks noGrp="1"/>
          </p:cNvSpPr>
          <p:nvPr>
            <p:ph type="ftr" sz="quarter" idx="14"/>
          </p:nvPr>
        </p:nvSpPr>
        <p:spPr>
          <a:xfrm>
            <a:off x="446400" y="6423191"/>
            <a:ext cx="3086100" cy="366183"/>
          </a:xfrm>
          <a:prstGeom prst="rect">
            <a:avLst/>
          </a:prstGeom>
        </p:spPr>
        <p:txBody>
          <a:bodyPr/>
          <a:lstStyle/>
          <a:p>
            <a:r>
              <a:rPr lang="en-US"/>
              <a:t>www.paessler.com  2016-July-01  PRTGv16.2.23</a:t>
            </a:r>
            <a:endParaRPr lang="en-US" dirty="0"/>
          </a:p>
        </p:txBody>
      </p:sp>
    </p:spTree>
    <p:extLst>
      <p:ext uri="{BB962C8B-B14F-4D97-AF65-F5344CB8AC3E}">
        <p14:creationId xmlns:p14="http://schemas.microsoft.com/office/powerpoint/2010/main" val="372615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40000" y="2178628"/>
            <a:ext cx="8064000" cy="1368151"/>
          </a:xfrm>
          <a:prstGeom prst="rect">
            <a:avLst/>
          </a:prstGeom>
        </p:spPr>
        <p:txBody>
          <a:bodyPr lIns="0" tIns="0" rIns="0" bIns="0" anchor="b" anchorCtr="0">
            <a:noAutofit/>
          </a:bodyPr>
          <a:lstStyle>
            <a:lvl1pPr algn="l">
              <a:defRPr sz="4300" baseline="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17" name="Rechteck 16"/>
          <p:cNvSpPr/>
          <p:nvPr/>
        </p:nvSpPr>
        <p:spPr>
          <a:xfrm>
            <a:off x="7452320" y="188640"/>
            <a:ext cx="136815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7740352" y="5877272"/>
            <a:ext cx="108012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Bild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0" y="497328"/>
            <a:ext cx="2501832" cy="555408"/>
          </a:xfrm>
          <a:prstGeom prst="rect">
            <a:avLst/>
          </a:prstGeom>
        </p:spPr>
      </p:pic>
      <p:sp>
        <p:nvSpPr>
          <p:cNvPr id="20" name="Rechteck 19"/>
          <p:cNvSpPr/>
          <p:nvPr userDrawn="1"/>
        </p:nvSpPr>
        <p:spPr>
          <a:xfrm rot="5400000" flipV="1">
            <a:off x="-1681448" y="1683000"/>
            <a:ext cx="3438000" cy="72000"/>
          </a:xfrm>
          <a:prstGeom prst="rect">
            <a:avLst/>
          </a:prstGeom>
          <a:solidFill>
            <a:srgbClr val="E6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hteck 20"/>
          <p:cNvSpPr/>
          <p:nvPr userDrawn="1"/>
        </p:nvSpPr>
        <p:spPr>
          <a:xfrm rot="5400000" flipV="1">
            <a:off x="-1681448" y="5057515"/>
            <a:ext cx="3438000" cy="72000"/>
          </a:xfrm>
          <a:prstGeom prst="rect">
            <a:avLst/>
          </a:prstGeom>
          <a:solidFill>
            <a:srgbClr val="0B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echteck 22"/>
          <p:cNvSpPr/>
          <p:nvPr userDrawn="1"/>
        </p:nvSpPr>
        <p:spPr>
          <a:xfrm rot="5400000">
            <a:off x="7392600" y="1684352"/>
            <a:ext cx="3430800" cy="72000"/>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echteck 23"/>
          <p:cNvSpPr/>
          <p:nvPr userDrawn="1"/>
        </p:nvSpPr>
        <p:spPr>
          <a:xfrm rot="5400000">
            <a:off x="7392600" y="5115152"/>
            <a:ext cx="3430800" cy="72000"/>
          </a:xfrm>
          <a:prstGeom prst="rect">
            <a:avLst/>
          </a:prstGeom>
          <a:solidFill>
            <a:srgbClr val="C0C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184" y="5008340"/>
            <a:ext cx="2478764" cy="1517004"/>
          </a:xfrm>
          <a:prstGeom prst="rect">
            <a:avLst/>
          </a:prstGeom>
        </p:spPr>
      </p:pic>
    </p:spTree>
    <p:extLst>
      <p:ext uri="{BB962C8B-B14F-4D97-AF65-F5344CB8AC3E}">
        <p14:creationId xmlns:p14="http://schemas.microsoft.com/office/powerpoint/2010/main" val="3688183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552" y="828000"/>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dirty="0"/>
              <a:t>Durch Klicken bearbeiten</a:t>
            </a:r>
          </a:p>
        </p:txBody>
      </p:sp>
      <p:sp>
        <p:nvSpPr>
          <p:cNvPr id="3" name="Inhaltsplatzhalter 2"/>
          <p:cNvSpPr>
            <a:spLocks noGrp="1"/>
          </p:cNvSpPr>
          <p:nvPr>
            <p:ph idx="1" hasCustomPrompt="1"/>
          </p:nvPr>
        </p:nvSpPr>
        <p:spPr>
          <a:xfrm>
            <a:off x="540000" y="1772816"/>
            <a:ext cx="8064000" cy="3960000"/>
          </a:xfrm>
          <a:prstGeom prst="rect">
            <a:avLst/>
          </a:prstGeom>
        </p:spPr>
        <p:txBody>
          <a:bodyPr lIns="0" tIns="0" rIns="0" bIns="0">
            <a:normAutofit/>
          </a:bodyPr>
          <a:lstStyle>
            <a:lvl1pPr marL="0" indent="0">
              <a:buNone/>
              <a:defRPr sz="1800" baseline="0">
                <a:solidFill>
                  <a:srgbClr val="0B2659"/>
                </a:solidFill>
                <a:latin typeface="Lucida Sans" panose="020B0602030504020204" pitchFamily="34" charset="0"/>
              </a:defRPr>
            </a:lvl1pPr>
          </a:lstStyle>
          <a:p>
            <a:pPr lvl="0"/>
            <a:r>
              <a:rPr lang="de-DE" dirty="0"/>
              <a:t>Textfeld durch Klicken bearbeiten</a:t>
            </a:r>
          </a:p>
        </p:txBody>
      </p:sp>
    </p:spTree>
    <p:extLst>
      <p:ext uri="{BB962C8B-B14F-4D97-AF65-F5344CB8AC3E}">
        <p14:creationId xmlns:p14="http://schemas.microsoft.com/office/powerpoint/2010/main" val="3802163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828000"/>
            <a:ext cx="8064000" cy="478800"/>
          </a:xfrm>
          <a:prstGeom prst="rect">
            <a:avLst/>
          </a:prstGeom>
          <a:noFill/>
        </p:spPr>
        <p:txBody>
          <a:bodyPr wrap="square" lIns="0" tIns="0" rIns="0" bIns="0" anchor="ctr" anchorCtr="0">
            <a:noAutofit/>
          </a:bodyPr>
          <a:lstStyle>
            <a:lvl1pPr algn="l">
              <a:defRPr sz="3500">
                <a:solidFill>
                  <a:srgbClr val="0B2659"/>
                </a:solidFill>
                <a:latin typeface="Lucida Sans" panose="020B0602030504020204" pitchFamily="34" charset="0"/>
              </a:defRPr>
            </a:lvl1pPr>
          </a:lstStyle>
          <a:p>
            <a:r>
              <a:rPr lang="de-DE" dirty="0"/>
              <a:t>Durch Klicken bearbeiten</a:t>
            </a:r>
          </a:p>
        </p:txBody>
      </p:sp>
      <p:sp>
        <p:nvSpPr>
          <p:cNvPr id="3" name="Inhaltsplatzhalter 2"/>
          <p:cNvSpPr>
            <a:spLocks noGrp="1"/>
          </p:cNvSpPr>
          <p:nvPr>
            <p:ph sz="half" idx="1"/>
          </p:nvPr>
        </p:nvSpPr>
        <p:spPr>
          <a:xfrm>
            <a:off x="540000" y="1772816"/>
            <a:ext cx="8064000" cy="3960000"/>
          </a:xfrm>
          <a:prstGeom prst="rect">
            <a:avLst/>
          </a:prstGeom>
        </p:spPr>
        <p:txBody>
          <a:bodyPr/>
          <a:lstStyle>
            <a:lvl1pPr>
              <a:defRPr lang="de-DE" sz="1800" dirty="0" smtClean="0">
                <a:solidFill>
                  <a:srgbClr val="0B2659"/>
                </a:solidFill>
                <a:latin typeface="Lucida Sans" panose="020B0602030504020204" pitchFamily="34" charset="0"/>
              </a:defRPr>
            </a:lvl1pPr>
            <a:lvl2pPr>
              <a:defRPr lang="de-DE" sz="1800" dirty="0" smtClean="0">
                <a:solidFill>
                  <a:srgbClr val="0B2659"/>
                </a:solidFill>
                <a:latin typeface="Lucida Sans" panose="020B0602030504020204" pitchFamily="34" charset="0"/>
              </a:defRPr>
            </a:lvl2pPr>
            <a:lvl3pPr>
              <a:defRPr lang="de-DE" sz="1800" dirty="0" smtClean="0">
                <a:solidFill>
                  <a:srgbClr val="0B2659"/>
                </a:solidFill>
                <a:latin typeface="Lucida Sans" panose="020B0602030504020204" pitchFamily="34" charset="0"/>
              </a:defRPr>
            </a:lvl3pPr>
            <a:lvl4pPr>
              <a:defRPr lang="de-DE" sz="1800" dirty="0" smtClean="0">
                <a:solidFill>
                  <a:srgbClr val="0B2659"/>
                </a:solidFill>
                <a:latin typeface="Lucida Sans" panose="020B0602030504020204" pitchFamily="34" charset="0"/>
              </a:defRPr>
            </a:lvl4pPr>
            <a:lvl5pPr>
              <a:defRPr lang="de-DE" dirty="0"/>
            </a:lvl5pPr>
          </a:lstStyle>
          <a:p>
            <a:pPr marL="180975" lvl="0" indent="-180975">
              <a:buClr>
                <a:srgbClr val="0B2659"/>
              </a:buClr>
            </a:pPr>
            <a:r>
              <a:rPr lang="de-DE"/>
              <a:t>Textmasterformat bearbeiten</a:t>
            </a:r>
          </a:p>
          <a:p>
            <a:pPr marL="180975" lvl="1" indent="-180975">
              <a:buClr>
                <a:srgbClr val="0B2659"/>
              </a:buClr>
            </a:pPr>
            <a:r>
              <a:rPr lang="de-DE"/>
              <a:t>Zweite Ebene</a:t>
            </a:r>
          </a:p>
          <a:p>
            <a:pPr marL="180975" lvl="2" indent="-180975">
              <a:buClr>
                <a:srgbClr val="0B2659"/>
              </a:buClr>
            </a:pPr>
            <a:r>
              <a:rPr lang="de-DE"/>
              <a:t>Dritte Ebene</a:t>
            </a:r>
          </a:p>
          <a:p>
            <a:pPr marL="180975" lvl="3" indent="-180975">
              <a:buClr>
                <a:srgbClr val="0B2659"/>
              </a:buClr>
            </a:pPr>
            <a:r>
              <a:rPr lang="de-DE"/>
              <a:t>Vierte Ebene</a:t>
            </a:r>
          </a:p>
          <a:p>
            <a:pPr marL="180975" lvl="4" indent="-180975">
              <a:buClr>
                <a:srgbClr val="0B2659"/>
              </a:buClr>
            </a:pPr>
            <a:r>
              <a:rPr lang="de-DE"/>
              <a:t>Fünfte Ebene</a:t>
            </a:r>
            <a:endParaRPr lang="de-DE" dirty="0"/>
          </a:p>
        </p:txBody>
      </p:sp>
    </p:spTree>
    <p:extLst>
      <p:ext uri="{BB962C8B-B14F-4D97-AF65-F5344CB8AC3E}">
        <p14:creationId xmlns:p14="http://schemas.microsoft.com/office/powerpoint/2010/main" val="2806901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0000" y="828000"/>
            <a:ext cx="8064000" cy="986400"/>
          </a:xfrm>
          <a:prstGeom prst="rect">
            <a:avLst/>
          </a:prstGeom>
        </p:spPr>
        <p:txBody>
          <a:bodyPr lIns="0" tIns="0" rIns="0" bIns="0" anchor="ctr" anchorCtr="0">
            <a:noAutofit/>
          </a:bodyPr>
          <a:lstStyle>
            <a:lvl1pPr algn="l">
              <a:defRPr sz="3500" b="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4" name="Textplatzhalter 3"/>
          <p:cNvSpPr>
            <a:spLocks noGrp="1"/>
          </p:cNvSpPr>
          <p:nvPr>
            <p:ph type="body" sz="half" idx="2"/>
          </p:nvPr>
        </p:nvSpPr>
        <p:spPr>
          <a:xfrm>
            <a:off x="540000" y="2301904"/>
            <a:ext cx="8064000" cy="3249240"/>
          </a:xfrm>
          <a:prstGeom prst="rect">
            <a:avLst/>
          </a:prstGeom>
        </p:spPr>
        <p:txBody>
          <a:bodyPr/>
          <a:lstStyle>
            <a:lvl1pPr>
              <a:defRPr lang="de-DE" sz="1800" dirty="0" smtClean="0">
                <a:solidFill>
                  <a:srgbClr val="0B2659"/>
                </a:solidFill>
                <a:latin typeface="Lucida Sans" panose="020B0602030504020204" pitchFamily="34" charset="0"/>
              </a:defRPr>
            </a:lvl1pPr>
            <a:lvl2pPr>
              <a:defRPr sz="1800">
                <a:solidFill>
                  <a:srgbClr val="0B2659"/>
                </a:solidFill>
                <a:latin typeface="Lucida Sans" panose="020B0602030504020204" pitchFamily="34" charset="0"/>
              </a:defRPr>
            </a:lvl2pPr>
            <a:lvl3pPr>
              <a:defRPr sz="1800">
                <a:solidFill>
                  <a:srgbClr val="0B2659"/>
                </a:solidFill>
                <a:latin typeface="Lucida Sans" panose="020B0602030504020204" pitchFamily="34" charset="0"/>
              </a:defRPr>
            </a:lvl3pPr>
            <a:lvl4pPr>
              <a:defRPr sz="1800">
                <a:solidFill>
                  <a:srgbClr val="0B2659"/>
                </a:solidFill>
                <a:latin typeface="Lucida Sans" panose="020B0602030504020204" pitchFamily="34" charset="0"/>
              </a:defRPr>
            </a:lvl4pPr>
          </a:lstStyle>
          <a:p>
            <a:pPr marL="180975" lvl="0" indent="-180975">
              <a:buClr>
                <a:srgbClr val="0B2659"/>
              </a:buClr>
            </a:pPr>
            <a:r>
              <a:rPr lang="de-DE"/>
              <a:t>Textmasterformat bearbeiten</a:t>
            </a:r>
          </a:p>
          <a:p>
            <a:pPr marL="180975" lvl="1" indent="-180975">
              <a:buClr>
                <a:srgbClr val="0B2659"/>
              </a:buClr>
            </a:pPr>
            <a:r>
              <a:rPr lang="de-DE"/>
              <a:t>Zweite Ebene</a:t>
            </a:r>
          </a:p>
          <a:p>
            <a:pPr marL="180975" lvl="2" indent="-180975">
              <a:buClr>
                <a:srgbClr val="0B2659"/>
              </a:buClr>
            </a:pPr>
            <a:r>
              <a:rPr lang="de-DE"/>
              <a:t>Dritte Ebene</a:t>
            </a:r>
          </a:p>
          <a:p>
            <a:pPr marL="180975" lvl="3" indent="-180975">
              <a:buClr>
                <a:srgbClr val="0B2659"/>
              </a:buClr>
            </a:pPr>
            <a:r>
              <a:rPr lang="de-DE"/>
              <a:t>Vierte Ebene</a:t>
            </a:r>
          </a:p>
        </p:txBody>
      </p:sp>
    </p:spTree>
    <p:extLst>
      <p:ext uri="{BB962C8B-B14F-4D97-AF65-F5344CB8AC3E}">
        <p14:creationId xmlns:p14="http://schemas.microsoft.com/office/powerpoint/2010/main" val="1399353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539552" y="900000"/>
            <a:ext cx="8064000" cy="986400"/>
          </a:xfrm>
          <a:prstGeom prst="rect">
            <a:avLst/>
          </a:prstGeom>
        </p:spPr>
        <p:txBody>
          <a:bodyPr lIns="0" tIns="0" rIns="0" bIns="0" anchor="ctr" anchorCtr="0">
            <a:noAutofit/>
          </a:bodyPr>
          <a:lstStyle>
            <a:lvl1pPr marL="0" indent="0">
              <a:buNone/>
              <a:defRPr sz="3500" baseline="0">
                <a:solidFill>
                  <a:srgbClr val="0B2659"/>
                </a:solidFill>
                <a:latin typeface="Lucida Sans" panose="020B0602030504020204" pitchFamily="34" charset="0"/>
              </a:defRPr>
            </a:lvl1pPr>
          </a:lstStyle>
          <a:p>
            <a:pPr lvl="0"/>
            <a:r>
              <a:rPr lang="de-DE" dirty="0"/>
              <a:t>Überschrift für bis</a:t>
            </a:r>
          </a:p>
          <a:p>
            <a:pPr lvl="0"/>
            <a:r>
              <a:rPr lang="de-DE" dirty="0"/>
              <a:t>zu 2 Zeilen</a:t>
            </a:r>
          </a:p>
        </p:txBody>
      </p:sp>
      <p:sp>
        <p:nvSpPr>
          <p:cNvPr id="8" name="Textplatzhalter 7"/>
          <p:cNvSpPr>
            <a:spLocks noGrp="1"/>
          </p:cNvSpPr>
          <p:nvPr>
            <p:ph type="body" sz="quarter" idx="14" hasCustomPrompt="1"/>
          </p:nvPr>
        </p:nvSpPr>
        <p:spPr>
          <a:xfrm>
            <a:off x="539552"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a:p>
            <a:pPr lvl="1"/>
            <a:endParaRPr lang="de-DE" dirty="0"/>
          </a:p>
        </p:txBody>
      </p:sp>
      <p:sp>
        <p:nvSpPr>
          <p:cNvPr id="18" name="Textplatzhalter 13"/>
          <p:cNvSpPr>
            <a:spLocks noGrp="1"/>
          </p:cNvSpPr>
          <p:nvPr>
            <p:ph type="body" sz="quarter" idx="20" hasCustomPrompt="1"/>
          </p:nvPr>
        </p:nvSpPr>
        <p:spPr>
          <a:xfrm>
            <a:off x="539552"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p:txBody>
      </p:sp>
      <p:sp>
        <p:nvSpPr>
          <p:cNvPr id="22" name="Textplatzhalter 7"/>
          <p:cNvSpPr>
            <a:spLocks noGrp="1"/>
          </p:cNvSpPr>
          <p:nvPr>
            <p:ph type="body" sz="quarter" idx="21" hasCustomPrompt="1"/>
          </p:nvPr>
        </p:nvSpPr>
        <p:spPr>
          <a:xfrm>
            <a:off x="2592000"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23" name="Textplatzhalter 7"/>
          <p:cNvSpPr>
            <a:spLocks noGrp="1"/>
          </p:cNvSpPr>
          <p:nvPr>
            <p:ph type="body" sz="quarter" idx="22" hasCustomPrompt="1"/>
          </p:nvPr>
        </p:nvSpPr>
        <p:spPr>
          <a:xfrm>
            <a:off x="6624000"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24" name="Textplatzhalter 7"/>
          <p:cNvSpPr>
            <a:spLocks noGrp="1"/>
          </p:cNvSpPr>
          <p:nvPr>
            <p:ph type="body" sz="quarter" idx="23" hasCustomPrompt="1"/>
          </p:nvPr>
        </p:nvSpPr>
        <p:spPr>
          <a:xfrm>
            <a:off x="4572000"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25" name="Textplatzhalter 13"/>
          <p:cNvSpPr>
            <a:spLocks noGrp="1"/>
          </p:cNvSpPr>
          <p:nvPr>
            <p:ph type="body" sz="quarter" idx="24" hasCustomPrompt="1"/>
          </p:nvPr>
        </p:nvSpPr>
        <p:spPr>
          <a:xfrm>
            <a:off x="4572000"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a:p>
            <a:pPr lvl="0"/>
            <a:endParaRPr lang="de-DE" dirty="0"/>
          </a:p>
        </p:txBody>
      </p:sp>
      <p:sp>
        <p:nvSpPr>
          <p:cNvPr id="26" name="Textplatzhalter 13"/>
          <p:cNvSpPr>
            <a:spLocks noGrp="1"/>
          </p:cNvSpPr>
          <p:nvPr>
            <p:ph type="body" sz="quarter" idx="25" hasCustomPrompt="1"/>
          </p:nvPr>
        </p:nvSpPr>
        <p:spPr>
          <a:xfrm>
            <a:off x="2592000"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p:txBody>
      </p:sp>
      <p:sp>
        <p:nvSpPr>
          <p:cNvPr id="27" name="Textplatzhalter 13"/>
          <p:cNvSpPr>
            <a:spLocks noGrp="1"/>
          </p:cNvSpPr>
          <p:nvPr>
            <p:ph type="body" sz="quarter" idx="26" hasCustomPrompt="1"/>
          </p:nvPr>
        </p:nvSpPr>
        <p:spPr>
          <a:xfrm>
            <a:off x="6624484"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p:txBody>
      </p:sp>
    </p:spTree>
    <p:extLst>
      <p:ext uri="{BB962C8B-B14F-4D97-AF65-F5344CB8AC3E}">
        <p14:creationId xmlns:p14="http://schemas.microsoft.com/office/powerpoint/2010/main" val="3554098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22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0000" y="828000"/>
            <a:ext cx="8064448" cy="986400"/>
          </a:xfrm>
          <a:prstGeom prst="rect">
            <a:avLst/>
          </a:prstGeom>
        </p:spPr>
        <p:txBody>
          <a:bodyPr lIns="0" tIns="0" rIns="0" bIns="0" anchor="ctr" anchorCtr="0">
            <a:noAutofit/>
          </a:bodyPr>
          <a:lstStyle>
            <a:lvl1pPr algn="l">
              <a:defRPr sz="3500" b="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3" name="Bildplatzhalter 2"/>
          <p:cNvSpPr>
            <a:spLocks noGrp="1"/>
          </p:cNvSpPr>
          <p:nvPr>
            <p:ph type="pic" idx="1"/>
          </p:nvPr>
        </p:nvSpPr>
        <p:spPr>
          <a:xfrm>
            <a:off x="540000" y="2340000"/>
            <a:ext cx="4032000" cy="32492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1999" y="2340000"/>
            <a:ext cx="4032000" cy="3249240"/>
          </a:xfrm>
          <a:prstGeom prst="rect">
            <a:avLst/>
          </a:prstGeom>
        </p:spPr>
        <p:txBody>
          <a:bodyPr lIns="0" tIns="0" rIns="0" bIns="0">
            <a:normAutofit/>
          </a:bodyPr>
          <a:lstStyle>
            <a:lvl1pPr marL="0" indent="0">
              <a:buNone/>
              <a:defRPr sz="1800">
                <a:solidFill>
                  <a:srgbClr val="0B2659"/>
                </a:solidFill>
                <a:latin typeface="Lucida Sans"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769777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9552" y="827187"/>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7" name="Bildplatzhalter 6"/>
          <p:cNvSpPr>
            <a:spLocks noGrp="1"/>
          </p:cNvSpPr>
          <p:nvPr>
            <p:ph type="pic" sz="quarter" idx="13"/>
          </p:nvPr>
        </p:nvSpPr>
        <p:spPr>
          <a:xfrm>
            <a:off x="539551" y="1800000"/>
            <a:ext cx="8064000" cy="2087562"/>
          </a:xfrm>
          <a:prstGeom prst="rect">
            <a:avLst/>
          </a:prstGeom>
        </p:spPr>
        <p:txBody>
          <a:bodyPr lIns="0" tIns="0" rIns="0" bIns="0"/>
          <a:lstStyle>
            <a:lvl1pPr marL="0" indent="0">
              <a:buNone/>
              <a:defRPr/>
            </a:lvl1pPr>
          </a:lstStyle>
          <a:p>
            <a:r>
              <a:rPr lang="de-DE"/>
              <a:t>Bild durch Klicken auf Symbol hinzufügen</a:t>
            </a:r>
            <a:endParaRPr lang="de-DE" dirty="0"/>
          </a:p>
        </p:txBody>
      </p:sp>
      <p:sp>
        <p:nvSpPr>
          <p:cNvPr id="9" name="Textplatzhalter 8"/>
          <p:cNvSpPr>
            <a:spLocks noGrp="1"/>
          </p:cNvSpPr>
          <p:nvPr>
            <p:ph type="body" sz="quarter" idx="14"/>
          </p:nvPr>
        </p:nvSpPr>
        <p:spPr>
          <a:xfrm>
            <a:off x="539999" y="4149080"/>
            <a:ext cx="8064000" cy="1057920"/>
          </a:xfrm>
          <a:prstGeom prst="rect">
            <a:avLst/>
          </a:prstGeom>
        </p:spPr>
        <p:txBody>
          <a:bodyPr lIns="0" tIns="0" rIns="0" bIns="0">
            <a:normAutofit/>
          </a:bodyPr>
          <a:lstStyle>
            <a:lvl1pPr marL="0" indent="0">
              <a:buNone/>
              <a:defRPr sz="1800">
                <a:solidFill>
                  <a:srgbClr val="0B2659"/>
                </a:solidFill>
                <a:latin typeface="Lucida Sans" panose="020B0602030504020204" pitchFamily="34" charset="0"/>
              </a:defRPr>
            </a:lvl1pPr>
          </a:lstStyle>
          <a:p>
            <a:pPr lvl="0"/>
            <a:r>
              <a:rPr lang="de-DE"/>
              <a:t>Textmasterformat bearbeiten</a:t>
            </a:r>
          </a:p>
        </p:txBody>
      </p:sp>
    </p:spTree>
    <p:extLst>
      <p:ext uri="{BB962C8B-B14F-4D97-AF65-F5344CB8AC3E}">
        <p14:creationId xmlns:p14="http://schemas.microsoft.com/office/powerpoint/2010/main" val="3323564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0000" y="2227946"/>
            <a:ext cx="8064000" cy="1273061"/>
          </a:xfrm>
          <a:prstGeom prst="rect">
            <a:avLst/>
          </a:prstGeom>
        </p:spPr>
        <p:txBody>
          <a:bodyPr lIns="0" tIns="0" rIns="0" bIns="0">
            <a:noAutofit/>
          </a:bodyPr>
          <a:lstStyle>
            <a:lvl1pPr algn="l">
              <a:defRPr sz="430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7" name="Rechteck 6"/>
          <p:cNvSpPr/>
          <p:nvPr/>
        </p:nvSpPr>
        <p:spPr>
          <a:xfrm rot="5400000">
            <a:off x="-1684966" y="5110820"/>
            <a:ext cx="3435639" cy="72000"/>
          </a:xfrm>
          <a:prstGeom prst="rect">
            <a:avLst/>
          </a:prstGeom>
          <a:solidFill>
            <a:srgbClr val="0B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rot="5400000">
            <a:off x="7391507" y="5110820"/>
            <a:ext cx="3435639" cy="72000"/>
          </a:xfrm>
          <a:prstGeom prst="rect">
            <a:avLst/>
          </a:prstGeom>
          <a:solidFill>
            <a:srgbClr val="C0C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rot="5400000">
            <a:off x="7395170" y="1679400"/>
            <a:ext cx="3430800" cy="72000"/>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rot="5400000">
            <a:off x="-1683555" y="1679400"/>
            <a:ext cx="3430800" cy="72000"/>
          </a:xfrm>
          <a:prstGeom prst="rect">
            <a:avLst/>
          </a:prstGeom>
          <a:solidFill>
            <a:srgbClr val="E6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02268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828000"/>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dirty="0"/>
              <a:t>Titelmasterformat bearbeiten</a:t>
            </a:r>
          </a:p>
        </p:txBody>
      </p:sp>
      <p:sp>
        <p:nvSpPr>
          <p:cNvPr id="7" name="Textplatzhalter 6"/>
          <p:cNvSpPr>
            <a:spLocks noGrp="1"/>
          </p:cNvSpPr>
          <p:nvPr>
            <p:ph type="body" sz="quarter" idx="13" hasCustomPrompt="1"/>
          </p:nvPr>
        </p:nvSpPr>
        <p:spPr>
          <a:xfrm>
            <a:off x="540000" y="1700808"/>
            <a:ext cx="8064000" cy="936625"/>
          </a:xfrm>
          <a:prstGeom prst="rect">
            <a:avLst/>
          </a:prstGeom>
        </p:spPr>
        <p:txBody>
          <a:bodyPr lIns="0" tIns="0" rIns="0" bIns="0">
            <a:normAutofit/>
          </a:bodyPr>
          <a:lstStyle>
            <a:lvl1pPr marL="0" indent="0" algn="l">
              <a:buNone/>
              <a:defRPr sz="1800">
                <a:solidFill>
                  <a:srgbClr val="0B2659"/>
                </a:solidFill>
                <a:latin typeface="Lucida Sans" panose="020B0602030504020204" pitchFamily="34" charset="0"/>
              </a:defRPr>
            </a:lvl1pPr>
          </a:lstStyle>
          <a:p>
            <a:pPr lvl="0"/>
            <a:r>
              <a:rPr lang="de-DE" dirty="0"/>
              <a:t>Textmaster bearbeiten</a:t>
            </a:r>
          </a:p>
        </p:txBody>
      </p:sp>
      <p:sp>
        <p:nvSpPr>
          <p:cNvPr id="9" name="Textplatzhalter 8"/>
          <p:cNvSpPr>
            <a:spLocks noGrp="1"/>
          </p:cNvSpPr>
          <p:nvPr>
            <p:ph type="body" sz="quarter" idx="14" hasCustomPrompt="1"/>
          </p:nvPr>
        </p:nvSpPr>
        <p:spPr>
          <a:xfrm>
            <a:off x="539750" y="2852738"/>
            <a:ext cx="4032250" cy="2736850"/>
          </a:xfrm>
          <a:prstGeom prst="rect">
            <a:avLst/>
          </a:prstGeom>
        </p:spPr>
        <p:txBody>
          <a:bodyPr lIns="0" tIns="0" rIns="0" bIns="0">
            <a:normAutofit/>
          </a:bodyPr>
          <a:lstStyle>
            <a:lvl1pPr marL="180975" indent="-180975">
              <a:buClr>
                <a:srgbClr val="0B2659"/>
              </a:buClr>
              <a:defRPr sz="1800" baseline="0">
                <a:solidFill>
                  <a:srgbClr val="0B2659"/>
                </a:solidFill>
                <a:latin typeface="Lucida Sans" panose="020B0602030504020204" pitchFamily="34" charset="0"/>
              </a:defRPr>
            </a:lvl1pPr>
            <a:lvl2pPr>
              <a:defRPr sz="1800">
                <a:solidFill>
                  <a:srgbClr val="0B2659"/>
                </a:solidFill>
              </a:defRPr>
            </a:lvl2pPr>
            <a:lvl3pPr>
              <a:defRPr sz="1800">
                <a:solidFill>
                  <a:srgbClr val="0B2659"/>
                </a:solidFill>
              </a:defRPr>
            </a:lvl3pPr>
            <a:lvl4pPr>
              <a:defRPr sz="1800">
                <a:solidFill>
                  <a:srgbClr val="0B2659"/>
                </a:solidFill>
              </a:defRPr>
            </a:lvl4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11" name="Bildplatzhalter 10"/>
          <p:cNvSpPr>
            <a:spLocks noGrp="1"/>
          </p:cNvSpPr>
          <p:nvPr>
            <p:ph type="pic" sz="quarter" idx="15"/>
          </p:nvPr>
        </p:nvSpPr>
        <p:spPr>
          <a:xfrm>
            <a:off x="4572000" y="2852937"/>
            <a:ext cx="4032000" cy="2736652"/>
          </a:xfrm>
          <a:prstGeom prst="rect">
            <a:avLst/>
          </a:prstGeom>
        </p:spPr>
        <p:txBody>
          <a:bodyPr lIns="0" tIns="0" rIns="0" bIns="0"/>
          <a:lstStyle>
            <a:lvl1pPr marL="0" indent="0">
              <a:buNone/>
              <a:defRPr/>
            </a:lvl1pPr>
          </a:lstStyle>
          <a:p>
            <a:r>
              <a:rPr lang="de-DE"/>
              <a:t>Bild durch Klicken auf Symbol hinzufügen</a:t>
            </a:r>
            <a:endParaRPr lang="de-DE" dirty="0"/>
          </a:p>
        </p:txBody>
      </p:sp>
    </p:spTree>
    <p:extLst>
      <p:ext uri="{BB962C8B-B14F-4D97-AF65-F5344CB8AC3E}">
        <p14:creationId xmlns:p14="http://schemas.microsoft.com/office/powerpoint/2010/main" val="2952132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Benutzerdefiniertes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828000"/>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dirty="0"/>
              <a:t>Titelmasterformat bearbeiten</a:t>
            </a:r>
          </a:p>
        </p:txBody>
      </p:sp>
      <p:sp>
        <p:nvSpPr>
          <p:cNvPr id="9" name="Bildplatzhalter 8"/>
          <p:cNvSpPr>
            <a:spLocks noGrp="1"/>
          </p:cNvSpPr>
          <p:nvPr>
            <p:ph type="pic" sz="quarter" idx="13"/>
          </p:nvPr>
        </p:nvSpPr>
        <p:spPr>
          <a:xfrm>
            <a:off x="540000" y="1800000"/>
            <a:ext cx="8064000" cy="3816350"/>
          </a:xfrm>
          <a:prstGeom prst="rect">
            <a:avLst/>
          </a:prstGeom>
        </p:spPr>
        <p:txBody>
          <a:bodyPr lIns="0" tIns="0" rIns="0" bIns="0"/>
          <a:lstStyle>
            <a:lvl1pPr marL="0" indent="0">
              <a:buNone/>
              <a:defRPr/>
            </a:lvl1pPr>
          </a:lstStyle>
          <a:p>
            <a:r>
              <a:rPr lang="de-DE"/>
              <a:t>Bild durch Klicken auf Symbol hinzufügen</a:t>
            </a:r>
            <a:endParaRPr lang="de-DE" dirty="0"/>
          </a:p>
        </p:txBody>
      </p:sp>
    </p:spTree>
    <p:extLst>
      <p:ext uri="{BB962C8B-B14F-4D97-AF65-F5344CB8AC3E}">
        <p14:creationId xmlns:p14="http://schemas.microsoft.com/office/powerpoint/2010/main" val="288041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Benutzerdefiniertes Layout">
    <p:spTree>
      <p:nvGrpSpPr>
        <p:cNvPr id="1" name=""/>
        <p:cNvGrpSpPr/>
        <p:nvPr/>
      </p:nvGrpSpPr>
      <p:grpSpPr>
        <a:xfrm>
          <a:off x="0" y="0"/>
          <a:ext cx="0" cy="0"/>
          <a:chOff x="0" y="0"/>
          <a:chExt cx="0" cy="0"/>
        </a:xfrm>
      </p:grpSpPr>
      <p:sp>
        <p:nvSpPr>
          <p:cNvPr id="6" name="Rechteck 5"/>
          <p:cNvSpPr/>
          <p:nvPr/>
        </p:nvSpPr>
        <p:spPr>
          <a:xfrm>
            <a:off x="7513612" y="188640"/>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7513612" y="5805264"/>
            <a:ext cx="129614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Bildplatzhalter 9"/>
          <p:cNvSpPr>
            <a:spLocks noGrp="1"/>
          </p:cNvSpPr>
          <p:nvPr>
            <p:ph type="pic" sz="quarter" idx="13"/>
          </p:nvPr>
        </p:nvSpPr>
        <p:spPr>
          <a:xfrm>
            <a:off x="0" y="72000"/>
            <a:ext cx="9144000" cy="6714000"/>
          </a:xfrm>
          <a:prstGeom prst="rect">
            <a:avLst/>
          </a:prstGeom>
        </p:spPr>
        <p:txBody>
          <a:bodyPr lIns="0" tIns="0" rIns="0" bIns="0"/>
          <a:lstStyle>
            <a:lvl1pPr marL="0" indent="0">
              <a:buNone/>
              <a:defRPr/>
            </a:lvl1pPr>
          </a:lstStyle>
          <a:p>
            <a:r>
              <a:rPr lang="de-DE"/>
              <a:t>Bild durch Klicken auf Symbol hinzufügen</a:t>
            </a:r>
            <a:endParaRPr lang="de-DE" dirty="0"/>
          </a:p>
        </p:txBody>
      </p:sp>
      <p:sp>
        <p:nvSpPr>
          <p:cNvPr id="12" name="Textplatzhalter 11"/>
          <p:cNvSpPr>
            <a:spLocks noGrp="1"/>
          </p:cNvSpPr>
          <p:nvPr>
            <p:ph type="body" sz="quarter" idx="14"/>
          </p:nvPr>
        </p:nvSpPr>
        <p:spPr>
          <a:xfrm>
            <a:off x="6732241" y="6200775"/>
            <a:ext cx="2076798" cy="396875"/>
          </a:xfrm>
          <a:prstGeom prst="rect">
            <a:avLst/>
          </a:prstGeom>
        </p:spPr>
        <p:txBody>
          <a:bodyPr>
            <a:normAutofit/>
          </a:bodyPr>
          <a:lstStyle>
            <a:lvl1pPr marL="0" indent="0" algn="ctr">
              <a:buNone/>
              <a:defRPr sz="1800">
                <a:solidFill>
                  <a:srgbClr val="0B2659"/>
                </a:solidFill>
                <a:latin typeface="Lucida Sans" panose="020B0602030504020204" pitchFamily="34" charset="0"/>
              </a:defRPr>
            </a:lvl1pPr>
            <a:lvl5pPr marL="1828800" indent="0">
              <a:buNone/>
              <a:defRPr/>
            </a:lvl5pPr>
          </a:lstStyle>
          <a:p>
            <a:pPr lvl="0"/>
            <a:r>
              <a:rPr lang="de-DE"/>
              <a:t>Textmasterformat bearbeiten</a:t>
            </a:r>
          </a:p>
        </p:txBody>
      </p:sp>
    </p:spTree>
    <p:extLst>
      <p:ext uri="{BB962C8B-B14F-4D97-AF65-F5344CB8AC3E}">
        <p14:creationId xmlns:p14="http://schemas.microsoft.com/office/powerpoint/2010/main" val="3032509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0000" y="828000"/>
            <a:ext cx="8064000" cy="9864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7" name="Inhaltsplatzhalter 6"/>
          <p:cNvSpPr>
            <a:spLocks noGrp="1"/>
          </p:cNvSpPr>
          <p:nvPr>
            <p:ph sz="quarter" idx="13" hasCustomPrompt="1"/>
          </p:nvPr>
        </p:nvSpPr>
        <p:spPr>
          <a:xfrm>
            <a:off x="540000" y="2348880"/>
            <a:ext cx="8064000" cy="872976"/>
          </a:xfrm>
          <a:prstGeom prst="rect">
            <a:avLst/>
          </a:prstGeom>
        </p:spPr>
        <p:txBody>
          <a:bodyPr>
            <a:normAutofit/>
          </a:bodyPr>
          <a:lstStyle>
            <a:lvl1pPr marL="0" indent="0">
              <a:buNone/>
              <a:defRPr sz="1800" baseline="0">
                <a:solidFill>
                  <a:srgbClr val="0B2659"/>
                </a:solidFill>
                <a:latin typeface="Lucida Sans" panose="020B0602030504020204" pitchFamily="34" charset="0"/>
              </a:defRPr>
            </a:lvl1pPr>
          </a:lstStyle>
          <a:p>
            <a:pPr lvl="0"/>
            <a:r>
              <a:rPr lang="de-DE" dirty="0"/>
              <a:t>Textmaster bearbeiten</a:t>
            </a:r>
          </a:p>
        </p:txBody>
      </p:sp>
      <p:sp>
        <p:nvSpPr>
          <p:cNvPr id="9" name="Inhaltsplatzhalter 8"/>
          <p:cNvSpPr>
            <a:spLocks noGrp="1"/>
          </p:cNvSpPr>
          <p:nvPr>
            <p:ph sz="quarter" idx="14"/>
          </p:nvPr>
        </p:nvSpPr>
        <p:spPr>
          <a:xfrm>
            <a:off x="540000" y="3213100"/>
            <a:ext cx="8064000" cy="2376488"/>
          </a:xfrm>
          <a:prstGeom prst="rect">
            <a:avLst/>
          </a:prstGeom>
        </p:spPr>
        <p:txBody>
          <a:bodyPr/>
          <a:lstStyle>
            <a:lvl1pPr marL="180975" indent="-180975">
              <a:buClr>
                <a:srgbClr val="0B2659"/>
              </a:buClr>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marL="1076325" indent="-161925">
              <a:buClr>
                <a:srgbClr val="F59C00"/>
              </a:buClr>
              <a:defRPr sz="1800">
                <a:solidFill>
                  <a:srgbClr val="0B2659"/>
                </a:solidFill>
                <a:latin typeface="Lucida Sans" panose="020B0602030504020204" pitchFamily="34" charset="0"/>
              </a:defRPr>
            </a:lvl3pPr>
            <a:lvl4pPr marL="1524000" indent="-161925">
              <a:buClr>
                <a:srgbClr val="E60060"/>
              </a:buClr>
              <a:buFont typeface="Arial" panose="020B0604020202020204" pitchFamily="34" charset="0"/>
              <a:buChar char="•"/>
              <a:defRPr sz="1800">
                <a:solidFill>
                  <a:srgbClr val="0B2659"/>
                </a:solidFill>
                <a:latin typeface="Lucida Sans" panose="020B0602030504020204" pitchFamily="34" charset="0"/>
              </a:defRPr>
            </a:lvl4pPr>
          </a:lstStyle>
          <a:p>
            <a:pPr lvl="0"/>
            <a:r>
              <a:rPr lang="de-DE"/>
              <a:t>Textmasterformat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202992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552" y="828000"/>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dirty="0"/>
              <a:t>Durch Klicken bearbeiten</a:t>
            </a:r>
          </a:p>
        </p:txBody>
      </p:sp>
      <p:sp>
        <p:nvSpPr>
          <p:cNvPr id="3" name="Inhaltsplatzhalter 2"/>
          <p:cNvSpPr>
            <a:spLocks noGrp="1"/>
          </p:cNvSpPr>
          <p:nvPr>
            <p:ph idx="1" hasCustomPrompt="1"/>
          </p:nvPr>
        </p:nvSpPr>
        <p:spPr>
          <a:xfrm>
            <a:off x="540000" y="1772816"/>
            <a:ext cx="8064000" cy="3960000"/>
          </a:xfrm>
          <a:prstGeom prst="rect">
            <a:avLst/>
          </a:prstGeom>
        </p:spPr>
        <p:txBody>
          <a:bodyPr lIns="0" tIns="0" rIns="0" bIns="0">
            <a:normAutofit/>
          </a:bodyPr>
          <a:lstStyle>
            <a:lvl1pPr marL="0" indent="0">
              <a:buNone/>
              <a:defRPr sz="1800" baseline="0">
                <a:solidFill>
                  <a:srgbClr val="0B2659"/>
                </a:solidFill>
                <a:latin typeface="Lucida Sans" panose="020B0602030504020204" pitchFamily="34" charset="0"/>
              </a:defRPr>
            </a:lvl1pPr>
          </a:lstStyle>
          <a:p>
            <a:pPr lvl="0"/>
            <a:r>
              <a:rPr lang="de-DE" dirty="0"/>
              <a:t>Textfeld durch Klicken bearbeiten</a:t>
            </a:r>
          </a:p>
        </p:txBody>
      </p:sp>
    </p:spTree>
    <p:extLst>
      <p:ext uri="{BB962C8B-B14F-4D97-AF65-F5344CB8AC3E}">
        <p14:creationId xmlns:p14="http://schemas.microsoft.com/office/powerpoint/2010/main" val="2865649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828000"/>
            <a:ext cx="8064000" cy="478800"/>
          </a:xfrm>
          <a:prstGeom prst="rect">
            <a:avLst/>
          </a:prstGeom>
          <a:noFill/>
        </p:spPr>
        <p:txBody>
          <a:bodyPr wrap="square" lIns="0" tIns="0" rIns="0" bIns="0" anchor="ctr" anchorCtr="0">
            <a:noAutofit/>
          </a:bodyPr>
          <a:lstStyle>
            <a:lvl1pPr algn="l">
              <a:defRPr sz="3500">
                <a:solidFill>
                  <a:srgbClr val="0B2659"/>
                </a:solidFill>
                <a:latin typeface="Lucida Sans" panose="020B0602030504020204" pitchFamily="34" charset="0"/>
              </a:defRPr>
            </a:lvl1pPr>
          </a:lstStyle>
          <a:p>
            <a:r>
              <a:rPr lang="de-DE" dirty="0"/>
              <a:t>Durch Klicken bearbeiten</a:t>
            </a:r>
          </a:p>
        </p:txBody>
      </p:sp>
      <p:sp>
        <p:nvSpPr>
          <p:cNvPr id="3" name="Inhaltsplatzhalter 2"/>
          <p:cNvSpPr>
            <a:spLocks noGrp="1"/>
          </p:cNvSpPr>
          <p:nvPr>
            <p:ph sz="half" idx="1"/>
          </p:nvPr>
        </p:nvSpPr>
        <p:spPr>
          <a:xfrm>
            <a:off x="540000" y="1772816"/>
            <a:ext cx="8064000" cy="3960000"/>
          </a:xfrm>
          <a:prstGeom prst="rect">
            <a:avLst/>
          </a:prstGeom>
        </p:spPr>
        <p:txBody>
          <a:bodyPr/>
          <a:lstStyle>
            <a:lvl1pPr>
              <a:defRPr lang="de-DE" sz="1800" dirty="0" smtClean="0">
                <a:solidFill>
                  <a:srgbClr val="0B2659"/>
                </a:solidFill>
                <a:latin typeface="Lucida Sans" panose="020B0602030504020204" pitchFamily="34" charset="0"/>
              </a:defRPr>
            </a:lvl1pPr>
            <a:lvl2pPr>
              <a:defRPr lang="de-DE" sz="1800" dirty="0" smtClean="0">
                <a:solidFill>
                  <a:srgbClr val="0B2659"/>
                </a:solidFill>
                <a:latin typeface="Lucida Sans" panose="020B0602030504020204" pitchFamily="34" charset="0"/>
              </a:defRPr>
            </a:lvl2pPr>
            <a:lvl3pPr>
              <a:defRPr lang="de-DE" sz="1800" dirty="0" smtClean="0">
                <a:solidFill>
                  <a:srgbClr val="0B2659"/>
                </a:solidFill>
                <a:latin typeface="Lucida Sans" panose="020B0602030504020204" pitchFamily="34" charset="0"/>
              </a:defRPr>
            </a:lvl3pPr>
            <a:lvl4pPr>
              <a:defRPr lang="de-DE" sz="1800" dirty="0" smtClean="0">
                <a:solidFill>
                  <a:srgbClr val="0B2659"/>
                </a:solidFill>
                <a:latin typeface="Lucida Sans" panose="020B0602030504020204" pitchFamily="34" charset="0"/>
              </a:defRPr>
            </a:lvl4pPr>
            <a:lvl5pPr>
              <a:defRPr lang="de-DE" dirty="0"/>
            </a:lvl5pPr>
          </a:lstStyle>
          <a:p>
            <a:pPr marL="180975" lvl="0" indent="-180975">
              <a:buClr>
                <a:srgbClr val="0B2659"/>
              </a:buClr>
            </a:pPr>
            <a:r>
              <a:rPr lang="de-DE"/>
              <a:t>Textmasterformat bearbeiten</a:t>
            </a:r>
          </a:p>
          <a:p>
            <a:pPr marL="180975" lvl="1" indent="-180975">
              <a:buClr>
                <a:srgbClr val="0B2659"/>
              </a:buClr>
            </a:pPr>
            <a:r>
              <a:rPr lang="de-DE"/>
              <a:t>Zweite Ebene</a:t>
            </a:r>
          </a:p>
          <a:p>
            <a:pPr marL="180975" lvl="2" indent="-180975">
              <a:buClr>
                <a:srgbClr val="0B2659"/>
              </a:buClr>
            </a:pPr>
            <a:r>
              <a:rPr lang="de-DE"/>
              <a:t>Dritte Ebene</a:t>
            </a:r>
          </a:p>
          <a:p>
            <a:pPr marL="180975" lvl="3" indent="-180975">
              <a:buClr>
                <a:srgbClr val="0B2659"/>
              </a:buClr>
            </a:pPr>
            <a:r>
              <a:rPr lang="de-DE"/>
              <a:t>Vierte Ebene</a:t>
            </a:r>
          </a:p>
          <a:p>
            <a:pPr marL="180975" lvl="4" indent="-180975">
              <a:buClr>
                <a:srgbClr val="0B2659"/>
              </a:buClr>
            </a:pPr>
            <a:r>
              <a:rPr lang="de-DE"/>
              <a:t>Fünfte Ebene</a:t>
            </a:r>
            <a:endParaRPr lang="de-DE" dirty="0"/>
          </a:p>
        </p:txBody>
      </p:sp>
    </p:spTree>
    <p:extLst>
      <p:ext uri="{BB962C8B-B14F-4D97-AF65-F5344CB8AC3E}">
        <p14:creationId xmlns:p14="http://schemas.microsoft.com/office/powerpoint/2010/main" val="123643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0000" y="828000"/>
            <a:ext cx="8064000" cy="986400"/>
          </a:xfrm>
          <a:prstGeom prst="rect">
            <a:avLst/>
          </a:prstGeom>
        </p:spPr>
        <p:txBody>
          <a:bodyPr lIns="0" tIns="0" rIns="0" bIns="0" anchor="ctr" anchorCtr="0">
            <a:noAutofit/>
          </a:bodyPr>
          <a:lstStyle>
            <a:lvl1pPr algn="l">
              <a:defRPr sz="3500" b="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4" name="Textplatzhalter 3"/>
          <p:cNvSpPr>
            <a:spLocks noGrp="1"/>
          </p:cNvSpPr>
          <p:nvPr>
            <p:ph type="body" sz="half" idx="2"/>
          </p:nvPr>
        </p:nvSpPr>
        <p:spPr>
          <a:xfrm>
            <a:off x="540000" y="2301904"/>
            <a:ext cx="8064000" cy="3249240"/>
          </a:xfrm>
          <a:prstGeom prst="rect">
            <a:avLst/>
          </a:prstGeom>
        </p:spPr>
        <p:txBody>
          <a:bodyPr/>
          <a:lstStyle>
            <a:lvl1pPr>
              <a:defRPr lang="de-DE" sz="1800" dirty="0" smtClean="0">
                <a:solidFill>
                  <a:srgbClr val="0B2659"/>
                </a:solidFill>
                <a:latin typeface="Lucida Sans" panose="020B0602030504020204" pitchFamily="34" charset="0"/>
              </a:defRPr>
            </a:lvl1pPr>
            <a:lvl2pPr>
              <a:defRPr sz="1800">
                <a:solidFill>
                  <a:srgbClr val="0B2659"/>
                </a:solidFill>
                <a:latin typeface="Lucida Sans" panose="020B0602030504020204" pitchFamily="34" charset="0"/>
              </a:defRPr>
            </a:lvl2pPr>
            <a:lvl3pPr>
              <a:defRPr sz="1800">
                <a:solidFill>
                  <a:srgbClr val="0B2659"/>
                </a:solidFill>
                <a:latin typeface="Lucida Sans" panose="020B0602030504020204" pitchFamily="34" charset="0"/>
              </a:defRPr>
            </a:lvl3pPr>
            <a:lvl4pPr>
              <a:defRPr sz="1800">
                <a:solidFill>
                  <a:srgbClr val="0B2659"/>
                </a:solidFill>
                <a:latin typeface="Lucida Sans" panose="020B0602030504020204" pitchFamily="34" charset="0"/>
              </a:defRPr>
            </a:lvl4pPr>
          </a:lstStyle>
          <a:p>
            <a:pPr marL="180975" lvl="0" indent="-180975">
              <a:buClr>
                <a:srgbClr val="0B2659"/>
              </a:buClr>
            </a:pPr>
            <a:r>
              <a:rPr lang="de-DE"/>
              <a:t>Textmasterformat bearbeiten</a:t>
            </a:r>
          </a:p>
          <a:p>
            <a:pPr marL="180975" lvl="1" indent="-180975">
              <a:buClr>
                <a:srgbClr val="0B2659"/>
              </a:buClr>
            </a:pPr>
            <a:r>
              <a:rPr lang="de-DE"/>
              <a:t>Zweite Ebene</a:t>
            </a:r>
          </a:p>
          <a:p>
            <a:pPr marL="180975" lvl="2" indent="-180975">
              <a:buClr>
                <a:srgbClr val="0B2659"/>
              </a:buClr>
            </a:pPr>
            <a:r>
              <a:rPr lang="de-DE"/>
              <a:t>Dritte Ebene</a:t>
            </a:r>
          </a:p>
          <a:p>
            <a:pPr marL="180975" lvl="3" indent="-180975">
              <a:buClr>
                <a:srgbClr val="0B2659"/>
              </a:buClr>
            </a:pPr>
            <a:r>
              <a:rPr lang="de-DE"/>
              <a:t>Vierte Ebene</a:t>
            </a:r>
          </a:p>
        </p:txBody>
      </p:sp>
    </p:spTree>
    <p:extLst>
      <p:ext uri="{BB962C8B-B14F-4D97-AF65-F5344CB8AC3E}">
        <p14:creationId xmlns:p14="http://schemas.microsoft.com/office/powerpoint/2010/main" val="321797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539552" y="900000"/>
            <a:ext cx="8064000" cy="986400"/>
          </a:xfrm>
          <a:prstGeom prst="rect">
            <a:avLst/>
          </a:prstGeom>
        </p:spPr>
        <p:txBody>
          <a:bodyPr lIns="0" tIns="0" rIns="0" bIns="0" anchor="ctr" anchorCtr="0">
            <a:noAutofit/>
          </a:bodyPr>
          <a:lstStyle>
            <a:lvl1pPr marL="0" indent="0">
              <a:buNone/>
              <a:defRPr sz="3500" baseline="0">
                <a:solidFill>
                  <a:srgbClr val="0B2659"/>
                </a:solidFill>
                <a:latin typeface="Lucida Sans" panose="020B0602030504020204" pitchFamily="34" charset="0"/>
              </a:defRPr>
            </a:lvl1pPr>
          </a:lstStyle>
          <a:p>
            <a:pPr lvl="0"/>
            <a:r>
              <a:rPr lang="de-DE" dirty="0"/>
              <a:t>Überschrift für bis</a:t>
            </a:r>
          </a:p>
          <a:p>
            <a:pPr lvl="0"/>
            <a:r>
              <a:rPr lang="de-DE" dirty="0"/>
              <a:t>zu 2 Zeilen</a:t>
            </a:r>
          </a:p>
        </p:txBody>
      </p:sp>
      <p:sp>
        <p:nvSpPr>
          <p:cNvPr id="8" name="Textplatzhalter 7"/>
          <p:cNvSpPr>
            <a:spLocks noGrp="1"/>
          </p:cNvSpPr>
          <p:nvPr>
            <p:ph type="body" sz="quarter" idx="14" hasCustomPrompt="1"/>
          </p:nvPr>
        </p:nvSpPr>
        <p:spPr>
          <a:xfrm>
            <a:off x="539552"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a:p>
            <a:pPr lvl="1"/>
            <a:endParaRPr lang="de-DE" dirty="0"/>
          </a:p>
        </p:txBody>
      </p:sp>
      <p:sp>
        <p:nvSpPr>
          <p:cNvPr id="18" name="Textplatzhalter 13"/>
          <p:cNvSpPr>
            <a:spLocks noGrp="1"/>
          </p:cNvSpPr>
          <p:nvPr>
            <p:ph type="body" sz="quarter" idx="20" hasCustomPrompt="1"/>
          </p:nvPr>
        </p:nvSpPr>
        <p:spPr>
          <a:xfrm>
            <a:off x="539552"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p:txBody>
      </p:sp>
      <p:sp>
        <p:nvSpPr>
          <p:cNvPr id="22" name="Textplatzhalter 7"/>
          <p:cNvSpPr>
            <a:spLocks noGrp="1"/>
          </p:cNvSpPr>
          <p:nvPr>
            <p:ph type="body" sz="quarter" idx="21" hasCustomPrompt="1"/>
          </p:nvPr>
        </p:nvSpPr>
        <p:spPr>
          <a:xfrm>
            <a:off x="2592000"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23" name="Textplatzhalter 7"/>
          <p:cNvSpPr>
            <a:spLocks noGrp="1"/>
          </p:cNvSpPr>
          <p:nvPr>
            <p:ph type="body" sz="quarter" idx="22" hasCustomPrompt="1"/>
          </p:nvPr>
        </p:nvSpPr>
        <p:spPr>
          <a:xfrm>
            <a:off x="6624000"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24" name="Textplatzhalter 7"/>
          <p:cNvSpPr>
            <a:spLocks noGrp="1"/>
          </p:cNvSpPr>
          <p:nvPr>
            <p:ph type="body" sz="quarter" idx="23" hasCustomPrompt="1"/>
          </p:nvPr>
        </p:nvSpPr>
        <p:spPr>
          <a:xfrm>
            <a:off x="4572000" y="2710800"/>
            <a:ext cx="1980000" cy="3166472"/>
          </a:xfrm>
          <a:prstGeom prst="rect">
            <a:avLst/>
          </a:prstGeom>
        </p:spPr>
        <p:txBody>
          <a:bodyPr lIns="0" tIns="0" rIns="0" bIns="0"/>
          <a:lstStyle>
            <a:lvl1pPr marL="285750" indent="-285750">
              <a:buFont typeface="Arial" panose="020B0604020202020204" pitchFamily="34" charset="0"/>
              <a:buChar char="•"/>
              <a:defRPr sz="1800">
                <a:solidFill>
                  <a:srgbClr val="0B2659"/>
                </a:solidFill>
                <a:latin typeface="Lucida Sans" panose="020B0602030504020204" pitchFamily="34" charset="0"/>
              </a:defRPr>
            </a:lvl1pPr>
            <a:lvl2pPr marL="628650" indent="-171450">
              <a:buClr>
                <a:srgbClr val="C0CC19"/>
              </a:buClr>
              <a:buFont typeface="Arial" panose="020B0604020202020204" pitchFamily="34" charset="0"/>
              <a:buChar char="•"/>
              <a:defRPr sz="1800">
                <a:solidFill>
                  <a:srgbClr val="0B2659"/>
                </a:solidFill>
                <a:latin typeface="Lucida Sans" panose="020B0602030504020204" pitchFamily="34" charset="0"/>
              </a:defRPr>
            </a:lvl2pPr>
            <a:lvl3pPr>
              <a:defRPr sz="1800">
                <a:solidFill>
                  <a:srgbClr val="0B2659"/>
                </a:solidFill>
              </a:defRPr>
            </a:lvl3pPr>
            <a:lvl4pPr>
              <a:defRPr sz="1800">
                <a:solidFill>
                  <a:srgbClr val="0B2659"/>
                </a:solidFill>
              </a:defRPr>
            </a:lvl4pPr>
            <a:lvl5pPr marL="1828800" indent="0">
              <a:buNone/>
              <a:defRPr/>
            </a:lvl5pPr>
          </a:lstStyle>
          <a:p>
            <a:pPr marL="180975" lvl="0" indent="-180975">
              <a:buClr>
                <a:srgbClr val="0B2659"/>
              </a:buClr>
            </a:pPr>
            <a:r>
              <a:rPr lang="de-DE" dirty="0"/>
              <a:t>Aufzählung</a:t>
            </a:r>
          </a:p>
          <a:p>
            <a:pPr marL="628650" lvl="1" indent="-171450">
              <a:buClr>
                <a:srgbClr val="C0CC19"/>
              </a:buClr>
              <a:buChar char="•"/>
            </a:pPr>
            <a:r>
              <a:rPr lang="de-DE" dirty="0"/>
              <a:t>Zweite Ebene</a:t>
            </a:r>
          </a:p>
          <a:p>
            <a:pPr marL="1076325" lvl="2" indent="-161925">
              <a:buClr>
                <a:srgbClr val="F59C00"/>
              </a:buClr>
            </a:pPr>
            <a:r>
              <a:rPr lang="de-DE" dirty="0"/>
              <a:t>Dritte Ebene</a:t>
            </a:r>
          </a:p>
          <a:p>
            <a:pPr marL="1524000" lvl="3" indent="-161925">
              <a:buClr>
                <a:srgbClr val="E60060"/>
              </a:buClr>
              <a:buChar char="•"/>
            </a:pPr>
            <a:r>
              <a:rPr lang="de-DE" dirty="0"/>
              <a:t>Vierte Ebene</a:t>
            </a:r>
          </a:p>
        </p:txBody>
      </p:sp>
      <p:sp>
        <p:nvSpPr>
          <p:cNvPr id="25" name="Textplatzhalter 13"/>
          <p:cNvSpPr>
            <a:spLocks noGrp="1"/>
          </p:cNvSpPr>
          <p:nvPr>
            <p:ph type="body" sz="quarter" idx="24" hasCustomPrompt="1"/>
          </p:nvPr>
        </p:nvSpPr>
        <p:spPr>
          <a:xfrm>
            <a:off x="4572000"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a:p>
            <a:pPr lvl="0"/>
            <a:endParaRPr lang="de-DE" dirty="0"/>
          </a:p>
        </p:txBody>
      </p:sp>
      <p:sp>
        <p:nvSpPr>
          <p:cNvPr id="26" name="Textplatzhalter 13"/>
          <p:cNvSpPr>
            <a:spLocks noGrp="1"/>
          </p:cNvSpPr>
          <p:nvPr>
            <p:ph type="body" sz="quarter" idx="25" hasCustomPrompt="1"/>
          </p:nvPr>
        </p:nvSpPr>
        <p:spPr>
          <a:xfrm>
            <a:off x="2592000"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p:txBody>
      </p:sp>
      <p:sp>
        <p:nvSpPr>
          <p:cNvPr id="27" name="Textplatzhalter 13"/>
          <p:cNvSpPr>
            <a:spLocks noGrp="1"/>
          </p:cNvSpPr>
          <p:nvPr>
            <p:ph type="body" sz="quarter" idx="26" hasCustomPrompt="1"/>
          </p:nvPr>
        </p:nvSpPr>
        <p:spPr>
          <a:xfrm>
            <a:off x="6624484" y="1988840"/>
            <a:ext cx="1980000" cy="722000"/>
          </a:xfrm>
          <a:prstGeom prst="rect">
            <a:avLst/>
          </a:prstGeom>
        </p:spPr>
        <p:txBody>
          <a:bodyPr lIns="0" tIns="0" rIns="0" bIns="0"/>
          <a:lstStyle>
            <a:lvl1pPr marL="0" indent="0">
              <a:buNone/>
              <a:defRPr sz="1800">
                <a:solidFill>
                  <a:srgbClr val="0B2659"/>
                </a:solidFill>
                <a:latin typeface="Lucida Sans" panose="020B0602030504020204" pitchFamily="34" charset="0"/>
              </a:defRPr>
            </a:lvl1pPr>
          </a:lstStyle>
          <a:p>
            <a:pPr lvl="0"/>
            <a:r>
              <a:rPr lang="de-DE" dirty="0"/>
              <a:t>Überschrift</a:t>
            </a:r>
          </a:p>
        </p:txBody>
      </p:sp>
    </p:spTree>
    <p:extLst>
      <p:ext uri="{BB962C8B-B14F-4D97-AF65-F5344CB8AC3E}">
        <p14:creationId xmlns:p14="http://schemas.microsoft.com/office/powerpoint/2010/main" val="398052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0000" y="828000"/>
            <a:ext cx="8064448" cy="986400"/>
          </a:xfrm>
          <a:prstGeom prst="rect">
            <a:avLst/>
          </a:prstGeom>
        </p:spPr>
        <p:txBody>
          <a:bodyPr lIns="0" tIns="0" rIns="0" bIns="0" anchor="ctr" anchorCtr="0">
            <a:noAutofit/>
          </a:bodyPr>
          <a:lstStyle>
            <a:lvl1pPr algn="l">
              <a:defRPr sz="3500" b="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3" name="Bildplatzhalter 2"/>
          <p:cNvSpPr>
            <a:spLocks noGrp="1"/>
          </p:cNvSpPr>
          <p:nvPr>
            <p:ph type="pic" idx="1"/>
          </p:nvPr>
        </p:nvSpPr>
        <p:spPr>
          <a:xfrm>
            <a:off x="540000" y="2340000"/>
            <a:ext cx="4032000" cy="32492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1999" y="2340000"/>
            <a:ext cx="4032000" cy="3249240"/>
          </a:xfrm>
          <a:prstGeom prst="rect">
            <a:avLst/>
          </a:prstGeom>
        </p:spPr>
        <p:txBody>
          <a:bodyPr lIns="0" tIns="0" rIns="0" bIns="0">
            <a:normAutofit/>
          </a:bodyPr>
          <a:lstStyle>
            <a:lvl1pPr marL="0" indent="0">
              <a:buNone/>
              <a:defRPr sz="1800">
                <a:solidFill>
                  <a:srgbClr val="0B2659"/>
                </a:solidFill>
                <a:latin typeface="Lucida Sans"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13950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9552" y="827187"/>
            <a:ext cx="8064000" cy="478800"/>
          </a:xfrm>
          <a:prstGeom prst="rect">
            <a:avLst/>
          </a:prstGeom>
        </p:spPr>
        <p:txBody>
          <a:bodyPr lIns="0" tIns="0" rIns="0" bIns="0" anchor="ctr" anchorCtr="0">
            <a:noAutofit/>
          </a:bodyPr>
          <a:lstStyle>
            <a:lvl1pPr algn="l">
              <a:defRPr sz="350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7" name="Bildplatzhalter 6"/>
          <p:cNvSpPr>
            <a:spLocks noGrp="1"/>
          </p:cNvSpPr>
          <p:nvPr>
            <p:ph type="pic" sz="quarter" idx="13"/>
          </p:nvPr>
        </p:nvSpPr>
        <p:spPr>
          <a:xfrm>
            <a:off x="539551" y="1800000"/>
            <a:ext cx="8064000" cy="2087562"/>
          </a:xfrm>
          <a:prstGeom prst="rect">
            <a:avLst/>
          </a:prstGeom>
        </p:spPr>
        <p:txBody>
          <a:bodyPr lIns="0" tIns="0" rIns="0" bIns="0"/>
          <a:lstStyle>
            <a:lvl1pPr marL="0" indent="0">
              <a:buNone/>
              <a:defRPr/>
            </a:lvl1pPr>
          </a:lstStyle>
          <a:p>
            <a:r>
              <a:rPr lang="de-DE"/>
              <a:t>Bild durch Klicken auf Symbol hinzufügen</a:t>
            </a:r>
            <a:endParaRPr lang="de-DE" dirty="0"/>
          </a:p>
        </p:txBody>
      </p:sp>
      <p:sp>
        <p:nvSpPr>
          <p:cNvPr id="9" name="Textplatzhalter 8"/>
          <p:cNvSpPr>
            <a:spLocks noGrp="1"/>
          </p:cNvSpPr>
          <p:nvPr>
            <p:ph type="body" sz="quarter" idx="14"/>
          </p:nvPr>
        </p:nvSpPr>
        <p:spPr>
          <a:xfrm>
            <a:off x="539999" y="4149080"/>
            <a:ext cx="8064000" cy="1057920"/>
          </a:xfrm>
          <a:prstGeom prst="rect">
            <a:avLst/>
          </a:prstGeom>
        </p:spPr>
        <p:txBody>
          <a:bodyPr lIns="0" tIns="0" rIns="0" bIns="0">
            <a:normAutofit/>
          </a:bodyPr>
          <a:lstStyle>
            <a:lvl1pPr marL="0" indent="0">
              <a:buNone/>
              <a:defRPr sz="1800">
                <a:solidFill>
                  <a:srgbClr val="0B2659"/>
                </a:solidFill>
                <a:latin typeface="Lucida Sans" panose="020B0602030504020204" pitchFamily="34" charset="0"/>
              </a:defRPr>
            </a:lvl1pPr>
          </a:lstStyle>
          <a:p>
            <a:pPr lvl="0"/>
            <a:r>
              <a:rPr lang="de-DE"/>
              <a:t>Textmasterformat bearbeiten</a:t>
            </a:r>
          </a:p>
        </p:txBody>
      </p:sp>
    </p:spTree>
    <p:extLst>
      <p:ext uri="{BB962C8B-B14F-4D97-AF65-F5344CB8AC3E}">
        <p14:creationId xmlns:p14="http://schemas.microsoft.com/office/powerpoint/2010/main" val="128769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0000" y="2227946"/>
            <a:ext cx="8064000" cy="1273061"/>
          </a:xfrm>
          <a:prstGeom prst="rect">
            <a:avLst/>
          </a:prstGeom>
        </p:spPr>
        <p:txBody>
          <a:bodyPr lIns="0" tIns="0" rIns="0" bIns="0">
            <a:noAutofit/>
          </a:bodyPr>
          <a:lstStyle>
            <a:lvl1pPr algn="l">
              <a:defRPr sz="4300">
                <a:solidFill>
                  <a:srgbClr val="0B2659"/>
                </a:solidFill>
                <a:latin typeface="Lucida Sans" panose="020B0602030504020204" pitchFamily="34" charset="0"/>
              </a:defRPr>
            </a:lvl1pPr>
          </a:lstStyle>
          <a:p>
            <a:r>
              <a:rPr lang="de-DE"/>
              <a:t>Titelmasterformat durch Klicken bearbeiten</a:t>
            </a:r>
            <a:endParaRPr lang="de-DE" dirty="0"/>
          </a:p>
        </p:txBody>
      </p:sp>
      <p:sp>
        <p:nvSpPr>
          <p:cNvPr id="7" name="Rechteck 6"/>
          <p:cNvSpPr/>
          <p:nvPr/>
        </p:nvSpPr>
        <p:spPr>
          <a:xfrm rot="5400000">
            <a:off x="-1684966" y="5110820"/>
            <a:ext cx="3435639" cy="72000"/>
          </a:xfrm>
          <a:prstGeom prst="rect">
            <a:avLst/>
          </a:prstGeom>
          <a:solidFill>
            <a:srgbClr val="0B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rot="5400000">
            <a:off x="7391507" y="5110820"/>
            <a:ext cx="3435639" cy="72000"/>
          </a:xfrm>
          <a:prstGeom prst="rect">
            <a:avLst/>
          </a:prstGeom>
          <a:solidFill>
            <a:srgbClr val="C0C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rot="5400000">
            <a:off x="7395170" y="1679400"/>
            <a:ext cx="3430800" cy="72000"/>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rot="5400000">
            <a:off x="-1683555" y="1679400"/>
            <a:ext cx="3430800" cy="72000"/>
          </a:xfrm>
          <a:prstGeom prst="rect">
            <a:avLst/>
          </a:prstGeom>
          <a:solidFill>
            <a:srgbClr val="E6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71467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theme" Target="../theme/theme2.xml"/><Relationship Id="rId14" Type="http://schemas.openxmlformats.org/officeDocument/2006/relationships/image" Target="../media/image1.jpg"/><Relationship Id="rId15"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Bild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689869" y="348431"/>
            <a:ext cx="932571" cy="207031"/>
          </a:xfrm>
          <a:prstGeom prst="rect">
            <a:avLst/>
          </a:prstGeom>
        </p:spPr>
      </p:pic>
      <p:pic>
        <p:nvPicPr>
          <p:cNvPr id="11" name="Grafik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689869" y="5877272"/>
            <a:ext cx="954000" cy="583848"/>
          </a:xfrm>
          <a:prstGeom prst="rect">
            <a:avLst/>
          </a:prstGeom>
        </p:spPr>
      </p:pic>
      <p:sp>
        <p:nvSpPr>
          <p:cNvPr id="7" name="Rechteck 6"/>
          <p:cNvSpPr/>
          <p:nvPr/>
        </p:nvSpPr>
        <p:spPr>
          <a:xfrm>
            <a:off x="0" y="0"/>
            <a:ext cx="4572000" cy="72000"/>
          </a:xfrm>
          <a:prstGeom prst="rect">
            <a:avLst/>
          </a:prstGeom>
          <a:solidFill>
            <a:srgbClr val="E6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4572000" y="6792430"/>
            <a:ext cx="4572000" cy="72000"/>
          </a:xfrm>
          <a:prstGeom prst="rect">
            <a:avLst/>
          </a:prstGeom>
          <a:solidFill>
            <a:srgbClr val="C0C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6792444"/>
            <a:ext cx="4572000" cy="72000"/>
          </a:xfrm>
          <a:prstGeom prst="rect">
            <a:avLst/>
          </a:prstGeom>
          <a:solidFill>
            <a:srgbClr val="0B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572000" y="0"/>
            <a:ext cx="4572000" cy="72000"/>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67172162"/>
      </p:ext>
    </p:extLst>
  </p:cSld>
  <p:clrMap bg1="lt1" tx1="dk1" bg2="lt2" tx2="dk2" accent1="accent1" accent2="accent2" accent3="accent3" accent4="accent4" accent5="accent5" accent6="accent6" hlink="hlink" folHlink="folHlink"/>
  <p:sldLayoutIdLst>
    <p:sldLayoutId id="2147483761"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62" r:id="rId14"/>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0" y="0"/>
            <a:ext cx="4572000" cy="72000"/>
          </a:xfrm>
          <a:prstGeom prst="rect">
            <a:avLst/>
          </a:prstGeom>
          <a:solidFill>
            <a:srgbClr val="E6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4572000" y="6792430"/>
            <a:ext cx="4572000" cy="72000"/>
          </a:xfrm>
          <a:prstGeom prst="rect">
            <a:avLst/>
          </a:prstGeom>
          <a:solidFill>
            <a:srgbClr val="C0C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0" y="6792444"/>
            <a:ext cx="4572000" cy="72000"/>
          </a:xfrm>
          <a:prstGeom prst="rect">
            <a:avLst/>
          </a:prstGeom>
          <a:solidFill>
            <a:srgbClr val="0B2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4572000" y="0"/>
            <a:ext cx="4572000" cy="72000"/>
          </a:xfrm>
          <a:prstGeom prst="rect">
            <a:avLst/>
          </a:prstGeom>
          <a:solidFill>
            <a:srgbClr val="F5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8550432" y="34903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48000" y="348082"/>
            <a:ext cx="932571" cy="207031"/>
          </a:xfrm>
          <a:prstGeom prst="rect">
            <a:avLst/>
          </a:prstGeom>
        </p:spPr>
      </p:pic>
      <p:pic>
        <p:nvPicPr>
          <p:cNvPr id="13" name="Grafik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48000" y="5988665"/>
            <a:ext cx="954000" cy="583848"/>
          </a:xfrm>
          <a:prstGeom prst="rect">
            <a:avLst/>
          </a:prstGeom>
        </p:spPr>
      </p:pic>
    </p:spTree>
    <p:extLst>
      <p:ext uri="{BB962C8B-B14F-4D97-AF65-F5344CB8AC3E}">
        <p14:creationId xmlns:p14="http://schemas.microsoft.com/office/powerpoint/2010/main" val="73064625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mailto:partners@paessler.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s://www.paessler.com/blog/2016/04/13/all-about-prtg/ehealth-sensors-know-what-is-going-on-in-your-medical-it"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e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a:solidFill>
                  <a:srgbClr val="5F5F5F"/>
                </a:solidFill>
              </a:rPr>
              <a:t>“How-To-Use This Slide Deck”	</a:t>
            </a:r>
          </a:p>
        </p:txBody>
      </p:sp>
      <p:sp>
        <p:nvSpPr>
          <p:cNvPr id="3" name="Inhaltsplatzhalter 2"/>
          <p:cNvSpPr>
            <a:spLocks noGrp="1"/>
          </p:cNvSpPr>
          <p:nvPr>
            <p:ph idx="1"/>
          </p:nvPr>
        </p:nvSpPr>
        <p:spPr>
          <a:xfrm>
            <a:off x="539552" y="1556792"/>
            <a:ext cx="8352480" cy="4896544"/>
          </a:xfrm>
        </p:spPr>
        <p:txBody>
          <a:bodyPr>
            <a:normAutofit/>
          </a:bodyPr>
          <a:lstStyle/>
          <a:p>
            <a:r>
              <a:rPr lang="en-US" i="1" dirty="0">
                <a:solidFill>
                  <a:srgbClr val="5F5F5F"/>
                </a:solidFill>
              </a:rPr>
              <a:t>IMPORTANT! PLEASE DELETE THIS SLIDE BEFORE OFFICIAL USE!</a:t>
            </a:r>
          </a:p>
          <a:p>
            <a:endParaRPr lang="en-US" i="1" dirty="0">
              <a:solidFill>
                <a:srgbClr val="5F5F5F"/>
              </a:solidFill>
            </a:endParaRPr>
          </a:p>
          <a:p>
            <a:pPr marL="285750" indent="-285750">
              <a:buFont typeface="Arial" panose="020B0604020202020204" pitchFamily="34" charset="0"/>
              <a:buChar char="•"/>
            </a:pPr>
            <a:r>
              <a:rPr lang="en-US" i="1" dirty="0">
                <a:solidFill>
                  <a:srgbClr val="5F5F5F"/>
                </a:solidFill>
              </a:rPr>
              <a:t>This slide deck should be viewed as a selection of PRTG and Paessler related content, to be customized for your intended audience. In other words, feel free to use or hide individual slides (or groups of slides) and re-arrange the presentation order as appropriate.</a:t>
            </a:r>
          </a:p>
          <a:p>
            <a:pPr marL="285750" indent="-285750">
              <a:buFont typeface="Arial" panose="020B0604020202020204" pitchFamily="34" charset="0"/>
              <a:buChar char="•"/>
            </a:pPr>
            <a:r>
              <a:rPr lang="en-GB" i="1" dirty="0">
                <a:solidFill>
                  <a:srgbClr val="5F5F5F"/>
                </a:solidFill>
              </a:rPr>
              <a:t>We politely request you do not make any changes to the Paessler Corporate Identity, including the look and feel, slide template, graphics, logos, trademarks etc.</a:t>
            </a:r>
          </a:p>
          <a:p>
            <a:pPr marL="285750" indent="-285750">
              <a:buFont typeface="Arial" panose="020B0604020202020204" pitchFamily="34" charset="0"/>
              <a:buChar char="•"/>
            </a:pPr>
            <a:r>
              <a:rPr lang="en-GB" i="1" dirty="0">
                <a:solidFill>
                  <a:srgbClr val="5F5F5F"/>
                </a:solidFill>
              </a:rPr>
              <a:t>There is a slide towards the end where you can add your own corporate information and your unique download tracking URL for prospects.</a:t>
            </a:r>
            <a:endParaRPr lang="en-US" i="1" dirty="0">
              <a:solidFill>
                <a:srgbClr val="5F5F5F"/>
              </a:solidFill>
            </a:endParaRPr>
          </a:p>
          <a:p>
            <a:pPr marL="285750" indent="-285750">
              <a:buFont typeface="Arial" panose="020B0604020202020204" pitchFamily="34" charset="0"/>
              <a:buChar char="•"/>
            </a:pPr>
            <a:r>
              <a:rPr lang="en-US" i="1" dirty="0">
                <a:solidFill>
                  <a:srgbClr val="5F5F5F"/>
                </a:solidFill>
              </a:rPr>
              <a:t>This is a sales-focused presentation, designed primarily for a commercial audience. For a more technically advanced slide deck, please contact your partner account manager or email </a:t>
            </a:r>
            <a:r>
              <a:rPr lang="en-US" i="1" dirty="0">
                <a:solidFill>
                  <a:srgbClr val="5F5F5F"/>
                </a:solidFill>
                <a:hlinkClick r:id="rId3"/>
              </a:rPr>
              <a:t>partners@paessler.com</a:t>
            </a:r>
            <a:endParaRPr lang="en-US" i="1" dirty="0">
              <a:solidFill>
                <a:srgbClr val="5F5F5F"/>
              </a:solidFill>
            </a:endParaRPr>
          </a:p>
        </p:txBody>
      </p:sp>
    </p:spTree>
    <p:extLst>
      <p:ext uri="{BB962C8B-B14F-4D97-AF65-F5344CB8AC3E}">
        <p14:creationId xmlns:p14="http://schemas.microsoft.com/office/powerpoint/2010/main" val="910476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Available</a:t>
            </a:r>
            <a:r>
              <a:rPr lang="de-DE" dirty="0"/>
              <a:t> Monitoring Solutions</a:t>
            </a:r>
          </a:p>
        </p:txBody>
      </p:sp>
      <p:cxnSp>
        <p:nvCxnSpPr>
          <p:cNvPr id="7" name="Gerade Verbindung mit Pfeil 6"/>
          <p:cNvCxnSpPr/>
          <p:nvPr/>
        </p:nvCxnSpPr>
        <p:spPr>
          <a:xfrm flipV="1">
            <a:off x="1411365" y="5780657"/>
            <a:ext cx="7200000" cy="5961"/>
          </a:xfrm>
          <a:prstGeom prst="straightConnector1">
            <a:avLst/>
          </a:prstGeom>
          <a:ln w="28575">
            <a:solidFill>
              <a:srgbClr val="00245D"/>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178655" y="3116715"/>
            <a:ext cx="1818189" cy="553998"/>
          </a:xfrm>
          <a:prstGeom prst="rect">
            <a:avLst/>
          </a:prstGeom>
          <a:noFill/>
        </p:spPr>
        <p:txBody>
          <a:bodyPr wrap="square" rtlCol="0">
            <a:spAutoFit/>
          </a:bodyPr>
          <a:lstStyle/>
          <a:p>
            <a:pPr algn="ctr"/>
            <a:r>
              <a:rPr lang="en-US" sz="1500" dirty="0">
                <a:solidFill>
                  <a:srgbClr val="00245D"/>
                </a:solidFill>
                <a:latin typeface="Lucida Sans" panose="020B0602030504020204" pitchFamily="34" charset="0"/>
              </a:rPr>
              <a:t>SME Demand </a:t>
            </a:r>
          </a:p>
          <a:p>
            <a:pPr algn="ctr"/>
            <a:r>
              <a:rPr lang="en-US" sz="1500" dirty="0">
                <a:solidFill>
                  <a:srgbClr val="00245D"/>
                </a:solidFill>
                <a:latin typeface="Lucida Sans" panose="020B0602030504020204" pitchFamily="34" charset="0"/>
              </a:rPr>
              <a:t>Coverage</a:t>
            </a:r>
          </a:p>
        </p:txBody>
      </p:sp>
      <p:sp>
        <p:nvSpPr>
          <p:cNvPr id="12" name="Textfeld 11"/>
          <p:cNvSpPr txBox="1"/>
          <p:nvPr/>
        </p:nvSpPr>
        <p:spPr>
          <a:xfrm>
            <a:off x="3991877" y="5808064"/>
            <a:ext cx="1642703" cy="553998"/>
          </a:xfrm>
          <a:prstGeom prst="rect">
            <a:avLst/>
          </a:prstGeom>
          <a:noFill/>
        </p:spPr>
        <p:txBody>
          <a:bodyPr wrap="square" rtlCol="0">
            <a:spAutoFit/>
          </a:bodyPr>
          <a:lstStyle/>
          <a:p>
            <a:r>
              <a:rPr lang="en-US" sz="1500" dirty="0">
                <a:solidFill>
                  <a:srgbClr val="00245D"/>
                </a:solidFill>
                <a:latin typeface="Lucida Sans" panose="020B0602030504020204" pitchFamily="34" charset="0"/>
              </a:rPr>
              <a:t>Performance Ratio for SMEs</a:t>
            </a:r>
          </a:p>
        </p:txBody>
      </p:sp>
      <p:sp>
        <p:nvSpPr>
          <p:cNvPr id="62" name="Textfeld 61"/>
          <p:cNvSpPr txBox="1"/>
          <p:nvPr/>
        </p:nvSpPr>
        <p:spPr>
          <a:xfrm>
            <a:off x="2685770" y="4987462"/>
            <a:ext cx="1008111" cy="400110"/>
          </a:xfrm>
          <a:prstGeom prst="rect">
            <a:avLst/>
          </a:prstGeom>
          <a:noFill/>
        </p:spPr>
        <p:txBody>
          <a:bodyPr wrap="square" rtlCol="0" anchor="ctr">
            <a:spAutoFit/>
          </a:bodyPr>
          <a:lstStyle/>
          <a:p>
            <a:pPr algn="ctr"/>
            <a:r>
              <a:rPr lang="en-US" sz="1000" dirty="0">
                <a:solidFill>
                  <a:schemeClr val="bg1"/>
                </a:solidFill>
                <a:latin typeface="Lucida Sans" panose="020B0602030504020204" pitchFamily="34" charset="0"/>
              </a:rPr>
              <a:t>“BIG 4 Wannabees”</a:t>
            </a:r>
          </a:p>
        </p:txBody>
      </p:sp>
      <p:sp>
        <p:nvSpPr>
          <p:cNvPr id="39" name="Abgerundetes Rechteck 38"/>
          <p:cNvSpPr/>
          <p:nvPr/>
        </p:nvSpPr>
        <p:spPr>
          <a:xfrm>
            <a:off x="4273229" y="4183273"/>
            <a:ext cx="1080000" cy="360000"/>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RMM Solutions</a:t>
            </a:r>
          </a:p>
        </p:txBody>
      </p:sp>
      <p:cxnSp>
        <p:nvCxnSpPr>
          <p:cNvPr id="74" name="Gerade Verbindung mit Pfeil 73"/>
          <p:cNvCxnSpPr/>
          <p:nvPr/>
        </p:nvCxnSpPr>
        <p:spPr>
          <a:xfrm flipV="1">
            <a:off x="1412848" y="1412533"/>
            <a:ext cx="165" cy="4392488"/>
          </a:xfrm>
          <a:prstGeom prst="straightConnector1">
            <a:avLst/>
          </a:prstGeom>
          <a:ln w="28575">
            <a:solidFill>
              <a:srgbClr val="00245D"/>
            </a:solidFill>
            <a:tailEnd type="triangle"/>
          </a:ln>
        </p:spPr>
        <p:style>
          <a:lnRef idx="1">
            <a:schemeClr val="accent1"/>
          </a:lnRef>
          <a:fillRef idx="0">
            <a:schemeClr val="accent1"/>
          </a:fillRef>
          <a:effectRef idx="0">
            <a:schemeClr val="accent1"/>
          </a:effectRef>
          <a:fontRef idx="minor">
            <a:schemeClr val="tx1"/>
          </a:fontRef>
        </p:style>
      </p:cxnSp>
      <p:sp>
        <p:nvSpPr>
          <p:cNvPr id="85" name="Abgerundetes Rechteck 84"/>
          <p:cNvSpPr/>
          <p:nvPr/>
        </p:nvSpPr>
        <p:spPr>
          <a:xfrm>
            <a:off x="5459696" y="3213714"/>
            <a:ext cx="1080000" cy="360000"/>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Commercial Open Source</a:t>
            </a:r>
          </a:p>
        </p:txBody>
      </p:sp>
      <p:sp>
        <p:nvSpPr>
          <p:cNvPr id="86" name="Abgerundetes Rechteck 85"/>
          <p:cNvSpPr/>
          <p:nvPr/>
        </p:nvSpPr>
        <p:spPr>
          <a:xfrm>
            <a:off x="4376518" y="1796875"/>
            <a:ext cx="1080000" cy="360000"/>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Monitoring as a Service</a:t>
            </a:r>
          </a:p>
        </p:txBody>
      </p:sp>
      <p:sp>
        <p:nvSpPr>
          <p:cNvPr id="87" name="Abgerundetes Rechteck 86"/>
          <p:cNvSpPr/>
          <p:nvPr/>
        </p:nvSpPr>
        <p:spPr>
          <a:xfrm>
            <a:off x="2242395" y="2404286"/>
            <a:ext cx="1080000" cy="360000"/>
          </a:xfrm>
          <a:prstGeom prst="roundRect">
            <a:avLst/>
          </a:prstGeom>
          <a:solidFill>
            <a:srgbClr val="4EB1A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Traffic Specialists</a:t>
            </a:r>
          </a:p>
        </p:txBody>
      </p:sp>
      <p:sp>
        <p:nvSpPr>
          <p:cNvPr id="88" name="Abgerundetes Rechteck 87"/>
          <p:cNvSpPr/>
          <p:nvPr/>
        </p:nvSpPr>
        <p:spPr>
          <a:xfrm>
            <a:off x="3009615" y="3213714"/>
            <a:ext cx="1080000" cy="360000"/>
          </a:xfrm>
          <a:prstGeom prst="roundRect">
            <a:avLst/>
          </a:prstGeom>
          <a:solidFill>
            <a:srgbClr val="4EB1A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Open Source</a:t>
            </a:r>
          </a:p>
        </p:txBody>
      </p:sp>
      <p:sp>
        <p:nvSpPr>
          <p:cNvPr id="89" name="Abgerundetes Rechteck 88"/>
          <p:cNvSpPr/>
          <p:nvPr/>
        </p:nvSpPr>
        <p:spPr>
          <a:xfrm>
            <a:off x="2786775" y="5088472"/>
            <a:ext cx="1080000" cy="360000"/>
          </a:xfrm>
          <a:prstGeom prst="roundRect">
            <a:avLst/>
          </a:prstGeom>
          <a:solidFill>
            <a:srgbClr val="4EB1A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“BIG 4 Wannabees”</a:t>
            </a:r>
          </a:p>
        </p:txBody>
      </p:sp>
      <p:sp>
        <p:nvSpPr>
          <p:cNvPr id="90" name="Abgerundetes Rechteck 89"/>
          <p:cNvSpPr/>
          <p:nvPr/>
        </p:nvSpPr>
        <p:spPr>
          <a:xfrm>
            <a:off x="1502840" y="5290957"/>
            <a:ext cx="1080000" cy="360000"/>
          </a:xfrm>
          <a:prstGeom prst="roundRect">
            <a:avLst/>
          </a:prstGeom>
          <a:solidFill>
            <a:srgbClr val="5F5F5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BIG 4</a:t>
            </a:r>
          </a:p>
        </p:txBody>
      </p:sp>
      <p:sp>
        <p:nvSpPr>
          <p:cNvPr id="93" name="Abgerundetes Rechteck 92"/>
          <p:cNvSpPr/>
          <p:nvPr/>
        </p:nvSpPr>
        <p:spPr>
          <a:xfrm>
            <a:off x="1524723" y="3213714"/>
            <a:ext cx="1080000" cy="360000"/>
          </a:xfrm>
          <a:prstGeom prst="roundRect">
            <a:avLst/>
          </a:prstGeom>
          <a:solidFill>
            <a:srgbClr val="5F5F5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APM-Solutions</a:t>
            </a:r>
          </a:p>
        </p:txBody>
      </p:sp>
      <p:sp>
        <p:nvSpPr>
          <p:cNvPr id="95" name="Abgerundetes Rechteck 94"/>
          <p:cNvSpPr/>
          <p:nvPr/>
        </p:nvSpPr>
        <p:spPr>
          <a:xfrm>
            <a:off x="1492643" y="1559915"/>
            <a:ext cx="1080000" cy="360000"/>
          </a:xfrm>
          <a:prstGeom prst="roundRect">
            <a:avLst/>
          </a:prstGeom>
          <a:solidFill>
            <a:srgbClr val="5F5F5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Entry Level Solutions</a:t>
            </a:r>
          </a:p>
        </p:txBody>
      </p:sp>
      <p:pic>
        <p:nvPicPr>
          <p:cNvPr id="18" name="Grafik 3"/>
          <p:cNvPicPr>
            <a:picLocks noChangeAspect="1"/>
          </p:cNvPicPr>
          <p:nvPr/>
        </p:nvPicPr>
        <p:blipFill>
          <a:blip r:embed="rId3"/>
          <a:stretch>
            <a:fillRect/>
          </a:stretch>
        </p:blipFill>
        <p:spPr>
          <a:xfrm>
            <a:off x="6948264" y="1739915"/>
            <a:ext cx="1087841" cy="906534"/>
          </a:xfrm>
          <a:prstGeom prst="rect">
            <a:avLst/>
          </a:prstGeom>
        </p:spPr>
      </p:pic>
    </p:spTree>
    <p:extLst>
      <p:ext uri="{BB962C8B-B14F-4D97-AF65-F5344CB8AC3E}">
        <p14:creationId xmlns:p14="http://schemas.microsoft.com/office/powerpoint/2010/main" val="341393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539750" y="765175"/>
            <a:ext cx="8064500" cy="562075"/>
          </a:xfrm>
        </p:spPr>
        <p:txBody>
          <a:bodyPr/>
          <a:lstStyle/>
          <a:p>
            <a:r>
              <a:rPr lang="de-DE" dirty="0"/>
              <a:t>Top 5 </a:t>
            </a:r>
            <a:r>
              <a:rPr lang="de-DE" dirty="0" err="1"/>
              <a:t>Selection</a:t>
            </a:r>
            <a:r>
              <a:rPr lang="de-DE" dirty="0"/>
              <a:t> </a:t>
            </a:r>
            <a:r>
              <a:rPr lang="de-DE" dirty="0" err="1"/>
              <a:t>Criteria</a:t>
            </a:r>
            <a:endParaRPr lang="de-DE" dirty="0"/>
          </a:p>
        </p:txBody>
      </p:sp>
      <p:sp>
        <p:nvSpPr>
          <p:cNvPr id="8" name="Textfeld 7"/>
          <p:cNvSpPr txBox="1"/>
          <p:nvPr/>
        </p:nvSpPr>
        <p:spPr>
          <a:xfrm>
            <a:off x="2918017" y="1910232"/>
            <a:ext cx="4573688" cy="584775"/>
          </a:xfrm>
          <a:prstGeom prst="rect">
            <a:avLst/>
          </a:prstGeom>
          <a:noFill/>
        </p:spPr>
        <p:txBody>
          <a:bodyPr wrap="none" rtlCol="0">
            <a:spAutoFit/>
          </a:bodyPr>
          <a:lstStyle/>
          <a:p>
            <a:pPr>
              <a:spcAft>
                <a:spcPts val="2800"/>
              </a:spcAft>
            </a:pPr>
            <a:r>
              <a:rPr lang="de-DE" sz="3200" dirty="0" err="1">
                <a:solidFill>
                  <a:srgbClr val="C0CC19"/>
                </a:solidFill>
                <a:latin typeface="Lucida Sans" panose="020B0602030504020204" pitchFamily="34" charset="0"/>
              </a:rPr>
              <a:t>Ease</a:t>
            </a:r>
            <a:r>
              <a:rPr lang="de-DE" sz="3200" dirty="0">
                <a:solidFill>
                  <a:srgbClr val="C0CC19"/>
                </a:solidFill>
                <a:latin typeface="Lucida Sans" panose="020B0602030504020204" pitchFamily="34" charset="0"/>
              </a:rPr>
              <a:t> of Daily Business</a:t>
            </a:r>
            <a:endParaRPr lang="de-DE" sz="3200" dirty="0">
              <a:solidFill>
                <a:srgbClr val="A2C1BF"/>
              </a:solidFill>
              <a:latin typeface="Lucida Sans" panose="020B0602030504020204" pitchFamily="34"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96" y="5157192"/>
            <a:ext cx="495136" cy="61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10"/>
          <p:cNvGrpSpPr/>
          <p:nvPr/>
        </p:nvGrpSpPr>
        <p:grpSpPr>
          <a:xfrm>
            <a:off x="513981" y="4382384"/>
            <a:ext cx="514738" cy="625450"/>
            <a:chOff x="3440287" y="2312496"/>
            <a:chExt cx="547090" cy="684787"/>
          </a:xfrm>
        </p:grpSpPr>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789" y="2571174"/>
              <a:ext cx="286102" cy="42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0030" y="2312496"/>
              <a:ext cx="255180" cy="20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0287" y="2538692"/>
              <a:ext cx="180764" cy="18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64891" y="2330133"/>
              <a:ext cx="122486" cy="56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uppieren 9"/>
          <p:cNvGrpSpPr/>
          <p:nvPr/>
        </p:nvGrpSpPr>
        <p:grpSpPr>
          <a:xfrm>
            <a:off x="1386368" y="2148619"/>
            <a:ext cx="1378264" cy="108000"/>
            <a:chOff x="48795" y="3374593"/>
            <a:chExt cx="1543283" cy="108000"/>
          </a:xfrm>
        </p:grpSpPr>
        <p:cxnSp>
          <p:nvCxnSpPr>
            <p:cNvPr id="16" name="Gerade Verbindung 15"/>
            <p:cNvCxnSpPr/>
            <p:nvPr/>
          </p:nvCxnSpPr>
          <p:spPr>
            <a:xfrm flipH="1" flipV="1">
              <a:off x="48795" y="3431423"/>
              <a:ext cx="1410448" cy="0"/>
            </a:xfrm>
            <a:prstGeom prst="line">
              <a:avLst/>
            </a:prstGeom>
            <a:ln w="28575">
              <a:solidFill>
                <a:srgbClr val="C0CC19"/>
              </a:solidFill>
            </a:ln>
          </p:spPr>
          <p:style>
            <a:lnRef idx="1">
              <a:schemeClr val="accent1"/>
            </a:lnRef>
            <a:fillRef idx="0">
              <a:schemeClr val="accent1"/>
            </a:fillRef>
            <a:effectRef idx="0">
              <a:schemeClr val="accent1"/>
            </a:effectRef>
            <a:fontRef idx="minor">
              <a:schemeClr val="tx1"/>
            </a:fontRef>
          </p:style>
        </p:cxnSp>
        <p:sp>
          <p:nvSpPr>
            <p:cNvPr id="17" name="Ellipse 17"/>
            <p:cNvSpPr/>
            <p:nvPr/>
          </p:nvSpPr>
          <p:spPr>
            <a:xfrm>
              <a:off x="1471147" y="3374593"/>
              <a:ext cx="120931" cy="108000"/>
            </a:xfrm>
            <a:prstGeom prst="ellipse">
              <a:avLst/>
            </a:prstGeom>
            <a:ln w="28575">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uppieren 9"/>
          <p:cNvGrpSpPr/>
          <p:nvPr/>
        </p:nvGrpSpPr>
        <p:grpSpPr>
          <a:xfrm>
            <a:off x="1386368" y="2924228"/>
            <a:ext cx="1378264" cy="108000"/>
            <a:chOff x="48795" y="3374593"/>
            <a:chExt cx="1543283" cy="108000"/>
          </a:xfrm>
        </p:grpSpPr>
        <p:cxnSp>
          <p:nvCxnSpPr>
            <p:cNvPr id="19" name="Gerade Verbindung 18"/>
            <p:cNvCxnSpPr/>
            <p:nvPr/>
          </p:nvCxnSpPr>
          <p:spPr>
            <a:xfrm flipH="1" flipV="1">
              <a:off x="48795" y="3431423"/>
              <a:ext cx="1410448" cy="0"/>
            </a:xfrm>
            <a:prstGeom prst="line">
              <a:avLst/>
            </a:prstGeom>
            <a:ln w="28575">
              <a:solidFill>
                <a:srgbClr val="F99D1C"/>
              </a:solidFill>
            </a:ln>
          </p:spPr>
          <p:style>
            <a:lnRef idx="1">
              <a:schemeClr val="accent1"/>
            </a:lnRef>
            <a:fillRef idx="0">
              <a:schemeClr val="accent1"/>
            </a:fillRef>
            <a:effectRef idx="0">
              <a:schemeClr val="accent1"/>
            </a:effectRef>
            <a:fontRef idx="minor">
              <a:schemeClr val="tx1"/>
            </a:fontRef>
          </p:style>
        </p:cxnSp>
        <p:sp>
          <p:nvSpPr>
            <p:cNvPr id="20" name="Ellipse 20"/>
            <p:cNvSpPr/>
            <p:nvPr/>
          </p:nvSpPr>
          <p:spPr>
            <a:xfrm>
              <a:off x="1471147" y="3374593"/>
              <a:ext cx="120931" cy="108000"/>
            </a:xfrm>
            <a:prstGeom prst="ellipse">
              <a:avLst/>
            </a:prstGeom>
            <a:ln w="28575">
              <a:solidFill>
                <a:srgbClr val="F99D1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Gruppieren 9"/>
          <p:cNvGrpSpPr/>
          <p:nvPr/>
        </p:nvGrpSpPr>
        <p:grpSpPr>
          <a:xfrm>
            <a:off x="1386368" y="3677368"/>
            <a:ext cx="1378264" cy="108000"/>
            <a:chOff x="48795" y="3374593"/>
            <a:chExt cx="1543283" cy="108000"/>
          </a:xfrm>
        </p:grpSpPr>
        <p:cxnSp>
          <p:nvCxnSpPr>
            <p:cNvPr id="22" name="Gerade Verbindung 21"/>
            <p:cNvCxnSpPr/>
            <p:nvPr/>
          </p:nvCxnSpPr>
          <p:spPr>
            <a:xfrm flipH="1" flipV="1">
              <a:off x="48795" y="3431423"/>
              <a:ext cx="1410448" cy="0"/>
            </a:xfrm>
            <a:prstGeom prst="line">
              <a:avLst/>
            </a:prstGeom>
            <a:ln w="28575">
              <a:solidFill>
                <a:srgbClr val="E60060"/>
              </a:solidFill>
            </a:ln>
          </p:spPr>
          <p:style>
            <a:lnRef idx="1">
              <a:schemeClr val="accent1"/>
            </a:lnRef>
            <a:fillRef idx="0">
              <a:schemeClr val="accent1"/>
            </a:fillRef>
            <a:effectRef idx="0">
              <a:schemeClr val="accent1"/>
            </a:effectRef>
            <a:fontRef idx="minor">
              <a:schemeClr val="tx1"/>
            </a:fontRef>
          </p:style>
        </p:cxnSp>
        <p:sp>
          <p:nvSpPr>
            <p:cNvPr id="23" name="Ellipse 26"/>
            <p:cNvSpPr/>
            <p:nvPr/>
          </p:nvSpPr>
          <p:spPr>
            <a:xfrm>
              <a:off x="1471147" y="3374593"/>
              <a:ext cx="120931" cy="108000"/>
            </a:xfrm>
            <a:prstGeom prst="ellipse">
              <a:avLst/>
            </a:prstGeom>
            <a:ln w="28575">
              <a:solidFill>
                <a:srgbClr val="E60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uppieren 9"/>
          <p:cNvGrpSpPr/>
          <p:nvPr/>
        </p:nvGrpSpPr>
        <p:grpSpPr>
          <a:xfrm>
            <a:off x="1396480" y="4670416"/>
            <a:ext cx="1378264" cy="108000"/>
            <a:chOff x="48795" y="3374593"/>
            <a:chExt cx="1543283" cy="108000"/>
          </a:xfrm>
        </p:grpSpPr>
        <p:cxnSp>
          <p:nvCxnSpPr>
            <p:cNvPr id="25" name="Gerade Verbindung 24"/>
            <p:cNvCxnSpPr/>
            <p:nvPr/>
          </p:nvCxnSpPr>
          <p:spPr>
            <a:xfrm flipH="1" flipV="1">
              <a:off x="48795" y="3431423"/>
              <a:ext cx="1410448" cy="0"/>
            </a:xfrm>
            <a:prstGeom prst="line">
              <a:avLst/>
            </a:prstGeom>
            <a:ln w="28575">
              <a:solidFill>
                <a:srgbClr val="0B2659"/>
              </a:solidFill>
            </a:ln>
          </p:spPr>
          <p:style>
            <a:lnRef idx="1">
              <a:schemeClr val="accent1"/>
            </a:lnRef>
            <a:fillRef idx="0">
              <a:schemeClr val="accent1"/>
            </a:fillRef>
            <a:effectRef idx="0">
              <a:schemeClr val="accent1"/>
            </a:effectRef>
            <a:fontRef idx="minor">
              <a:schemeClr val="tx1"/>
            </a:fontRef>
          </p:style>
        </p:cxnSp>
        <p:sp>
          <p:nvSpPr>
            <p:cNvPr id="26" name="Ellipse 29"/>
            <p:cNvSpPr/>
            <p:nvPr/>
          </p:nvSpPr>
          <p:spPr>
            <a:xfrm>
              <a:off x="1471147" y="3374593"/>
              <a:ext cx="120931" cy="108000"/>
            </a:xfrm>
            <a:prstGeom prst="ellipse">
              <a:avLst/>
            </a:prstGeom>
            <a:ln w="28575">
              <a:solidFill>
                <a:srgbClr val="0B26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uppieren 9"/>
          <p:cNvGrpSpPr/>
          <p:nvPr/>
        </p:nvGrpSpPr>
        <p:grpSpPr>
          <a:xfrm>
            <a:off x="1396480" y="5467587"/>
            <a:ext cx="1378264" cy="108000"/>
            <a:chOff x="48795" y="3374593"/>
            <a:chExt cx="1543283" cy="108000"/>
          </a:xfrm>
        </p:grpSpPr>
        <p:cxnSp>
          <p:nvCxnSpPr>
            <p:cNvPr id="28" name="Gerade Verbindung 27"/>
            <p:cNvCxnSpPr/>
            <p:nvPr/>
          </p:nvCxnSpPr>
          <p:spPr>
            <a:xfrm flipH="1" flipV="1">
              <a:off x="48795" y="3431423"/>
              <a:ext cx="1410448" cy="0"/>
            </a:xfrm>
            <a:prstGeom prst="line">
              <a:avLst/>
            </a:prstGeom>
            <a:ln w="28575">
              <a:solidFill>
                <a:srgbClr val="4EB1A2"/>
              </a:solidFill>
            </a:ln>
          </p:spPr>
          <p:style>
            <a:lnRef idx="1">
              <a:schemeClr val="accent1"/>
            </a:lnRef>
            <a:fillRef idx="0">
              <a:schemeClr val="accent1"/>
            </a:fillRef>
            <a:effectRef idx="0">
              <a:schemeClr val="accent1"/>
            </a:effectRef>
            <a:fontRef idx="minor">
              <a:schemeClr val="tx1"/>
            </a:fontRef>
          </p:style>
        </p:cxnSp>
        <p:sp>
          <p:nvSpPr>
            <p:cNvPr id="29" name="Ellipse 32"/>
            <p:cNvSpPr/>
            <p:nvPr/>
          </p:nvSpPr>
          <p:spPr>
            <a:xfrm>
              <a:off x="1471147" y="3374593"/>
              <a:ext cx="120931" cy="108000"/>
            </a:xfrm>
            <a:prstGeom prst="ellipse">
              <a:avLst/>
            </a:prstGeom>
            <a:ln w="28575">
              <a:solidFill>
                <a:srgbClr val="4EB1A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EB1A2"/>
                </a:solidFill>
              </a:endParaRPr>
            </a:p>
          </p:txBody>
        </p:sp>
      </p:grpSp>
      <p:pic>
        <p:nvPicPr>
          <p:cNvPr id="3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777" t="10126"/>
          <a:stretch/>
        </p:blipFill>
        <p:spPr bwMode="auto">
          <a:xfrm>
            <a:off x="445839" y="3380681"/>
            <a:ext cx="741785" cy="70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018" y="2020849"/>
            <a:ext cx="399495" cy="36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uppieren 2"/>
          <p:cNvGrpSpPr/>
          <p:nvPr/>
        </p:nvGrpSpPr>
        <p:grpSpPr>
          <a:xfrm>
            <a:off x="524663" y="2711245"/>
            <a:ext cx="573356" cy="533966"/>
            <a:chOff x="611560" y="2708920"/>
            <a:chExt cx="573356" cy="533966"/>
          </a:xfrm>
        </p:grpSpPr>
        <p:pic>
          <p:nvPicPr>
            <p:cNvPr id="3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560" y="2878632"/>
              <a:ext cx="385454" cy="36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575" t="12491" r="10118" b="8453"/>
            <a:stretch/>
          </p:blipFill>
          <p:spPr bwMode="auto">
            <a:xfrm>
              <a:off x="978379" y="3005848"/>
              <a:ext cx="206537" cy="19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1710" y="2708920"/>
              <a:ext cx="160185" cy="16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0791" y="2793135"/>
              <a:ext cx="198563" cy="17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7" name="Textfeld 36"/>
          <p:cNvSpPr txBox="1"/>
          <p:nvPr/>
        </p:nvSpPr>
        <p:spPr>
          <a:xfrm>
            <a:off x="2922632" y="2685841"/>
            <a:ext cx="4253087" cy="584775"/>
          </a:xfrm>
          <a:prstGeom prst="rect">
            <a:avLst/>
          </a:prstGeom>
          <a:noFill/>
        </p:spPr>
        <p:txBody>
          <a:bodyPr wrap="none" rtlCol="0">
            <a:spAutoFit/>
          </a:bodyPr>
          <a:lstStyle/>
          <a:p>
            <a:pPr>
              <a:spcAft>
                <a:spcPts val="2800"/>
              </a:spcAft>
            </a:pPr>
            <a:r>
              <a:rPr lang="de-DE" sz="3200" dirty="0">
                <a:solidFill>
                  <a:srgbClr val="F99D1C"/>
                </a:solidFill>
                <a:latin typeface="Lucida Sans" panose="020B0602030504020204" pitchFamily="34" charset="0"/>
              </a:rPr>
              <a:t>Fields of </a:t>
            </a:r>
            <a:r>
              <a:rPr lang="de-DE" sz="3200" dirty="0" err="1">
                <a:solidFill>
                  <a:srgbClr val="F99D1C"/>
                </a:solidFill>
                <a:latin typeface="Lucida Sans" panose="020B0602030504020204" pitchFamily="34" charset="0"/>
              </a:rPr>
              <a:t>Application</a:t>
            </a:r>
            <a:endParaRPr lang="de-DE" sz="1600" dirty="0">
              <a:solidFill>
                <a:srgbClr val="0B2659"/>
              </a:solidFill>
              <a:latin typeface="Lucida Sans" panose="020B0602030504020204" pitchFamily="34" charset="0"/>
            </a:endParaRPr>
          </a:p>
        </p:txBody>
      </p:sp>
      <p:sp>
        <p:nvSpPr>
          <p:cNvPr id="38" name="Textfeld 37"/>
          <p:cNvSpPr txBox="1"/>
          <p:nvPr/>
        </p:nvSpPr>
        <p:spPr>
          <a:xfrm>
            <a:off x="2916132" y="3438981"/>
            <a:ext cx="3483646" cy="584775"/>
          </a:xfrm>
          <a:prstGeom prst="rect">
            <a:avLst/>
          </a:prstGeom>
          <a:noFill/>
        </p:spPr>
        <p:txBody>
          <a:bodyPr wrap="none" rtlCol="0">
            <a:spAutoFit/>
          </a:bodyPr>
          <a:lstStyle/>
          <a:p>
            <a:pPr>
              <a:spcAft>
                <a:spcPts val="2800"/>
              </a:spcAft>
            </a:pPr>
            <a:r>
              <a:rPr lang="en-US" sz="3200" dirty="0">
                <a:solidFill>
                  <a:srgbClr val="E60060"/>
                </a:solidFill>
                <a:latin typeface="Lucida Sans" panose="020B0602030504020204" pitchFamily="34" charset="0"/>
              </a:rPr>
              <a:t>Individualization</a:t>
            </a:r>
            <a:endParaRPr lang="en-US" sz="1600" dirty="0">
              <a:solidFill>
                <a:srgbClr val="0B2659"/>
              </a:solidFill>
              <a:latin typeface="Lucida Sans" panose="020B0602030504020204" pitchFamily="34" charset="0"/>
            </a:endParaRPr>
          </a:p>
        </p:txBody>
      </p:sp>
      <p:sp>
        <p:nvSpPr>
          <p:cNvPr id="39" name="Textfeld 38"/>
          <p:cNvSpPr txBox="1"/>
          <p:nvPr/>
        </p:nvSpPr>
        <p:spPr>
          <a:xfrm>
            <a:off x="2916132" y="5229200"/>
            <a:ext cx="1572866" cy="584775"/>
          </a:xfrm>
          <a:prstGeom prst="rect">
            <a:avLst/>
          </a:prstGeom>
          <a:noFill/>
        </p:spPr>
        <p:txBody>
          <a:bodyPr wrap="none" rtlCol="0">
            <a:spAutoFit/>
          </a:bodyPr>
          <a:lstStyle/>
          <a:p>
            <a:pPr>
              <a:spcAft>
                <a:spcPts val="2800"/>
              </a:spcAft>
            </a:pPr>
            <a:r>
              <a:rPr lang="en-US" sz="3200" dirty="0">
                <a:solidFill>
                  <a:srgbClr val="4EB1A2"/>
                </a:solidFill>
                <a:latin typeface="Lucida Sans" panose="020B0602030504020204" pitchFamily="34" charset="0"/>
              </a:rPr>
              <a:t>Budget</a:t>
            </a:r>
          </a:p>
        </p:txBody>
      </p:sp>
      <p:sp>
        <p:nvSpPr>
          <p:cNvPr id="40" name="Textfeld 39"/>
          <p:cNvSpPr txBox="1"/>
          <p:nvPr/>
        </p:nvSpPr>
        <p:spPr>
          <a:xfrm>
            <a:off x="2922632" y="4382384"/>
            <a:ext cx="3329758" cy="584775"/>
          </a:xfrm>
          <a:prstGeom prst="rect">
            <a:avLst/>
          </a:prstGeom>
          <a:noFill/>
        </p:spPr>
        <p:txBody>
          <a:bodyPr wrap="none" rtlCol="0">
            <a:spAutoFit/>
          </a:bodyPr>
          <a:lstStyle/>
          <a:p>
            <a:pPr>
              <a:spcAft>
                <a:spcPts val="2800"/>
              </a:spcAft>
            </a:pPr>
            <a:r>
              <a:rPr lang="de-DE" sz="3200" dirty="0">
                <a:solidFill>
                  <a:srgbClr val="0B2659"/>
                </a:solidFill>
                <a:latin typeface="Lucida Sans" panose="020B0602030504020204" pitchFamily="34" charset="0"/>
              </a:rPr>
              <a:t>Communication</a:t>
            </a:r>
            <a:endParaRPr lang="de-DE" sz="1600" dirty="0">
              <a:solidFill>
                <a:srgbClr val="0B2659"/>
              </a:solidFill>
              <a:latin typeface="Lucida Sans" panose="020B0602030504020204" pitchFamily="34" charset="0"/>
            </a:endParaRPr>
          </a:p>
        </p:txBody>
      </p:sp>
    </p:spTree>
    <p:extLst>
      <p:ext uri="{BB962C8B-B14F-4D97-AF65-F5344CB8AC3E}">
        <p14:creationId xmlns:p14="http://schemas.microsoft.com/office/powerpoint/2010/main" val="10128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PRTG – Simplifying IT Infrastructures</a:t>
            </a:r>
          </a:p>
        </p:txBody>
      </p:sp>
      <p:sp>
        <p:nvSpPr>
          <p:cNvPr id="3" name="Inhaltsplatzhalter 2"/>
          <p:cNvSpPr>
            <a:spLocks noGrp="1"/>
          </p:cNvSpPr>
          <p:nvPr>
            <p:ph sz="half" idx="1"/>
          </p:nvPr>
        </p:nvSpPr>
        <p:spPr>
          <a:xfrm>
            <a:off x="540000" y="2492896"/>
            <a:ext cx="8064000" cy="1800200"/>
          </a:xfrm>
        </p:spPr>
        <p:txBody>
          <a:bodyPr/>
          <a:lstStyle/>
          <a:p>
            <a:pPr marL="0" indent="0" algn="ctr">
              <a:buNone/>
            </a:pPr>
            <a:endParaRPr lang="en-US" i="1" dirty="0">
              <a:solidFill>
                <a:srgbClr val="5F5F5F"/>
              </a:solidFill>
            </a:endParaRPr>
          </a:p>
          <a:p>
            <a:pPr marL="0" indent="0" algn="ctr">
              <a:spcBef>
                <a:spcPts val="0"/>
              </a:spcBef>
              <a:buNone/>
            </a:pPr>
            <a:r>
              <a:rPr lang="en-US" i="1" dirty="0">
                <a:solidFill>
                  <a:srgbClr val="5F5F5F"/>
                </a:solidFill>
              </a:rPr>
              <a:t>“Our goal is to simplify the daily work of IT professionals. </a:t>
            </a:r>
          </a:p>
          <a:p>
            <a:pPr marL="0" indent="0" algn="ctr">
              <a:spcBef>
                <a:spcPts val="0"/>
              </a:spcBef>
              <a:buNone/>
            </a:pPr>
            <a:r>
              <a:rPr lang="en-US" i="1" dirty="0">
                <a:solidFill>
                  <a:srgbClr val="5F5F5F"/>
                </a:solidFill>
              </a:rPr>
              <a:t>Therefore, PRTG is a monitoring solution that empowers IT professionals to manage their networks in a smart way </a:t>
            </a:r>
          </a:p>
          <a:p>
            <a:pPr marL="0" indent="0" algn="ctr">
              <a:spcBef>
                <a:spcPts val="0"/>
              </a:spcBef>
              <a:buNone/>
            </a:pPr>
            <a:r>
              <a:rPr lang="en-US" i="1" dirty="0">
                <a:solidFill>
                  <a:srgbClr val="5F5F5F"/>
                </a:solidFill>
              </a:rPr>
              <a:t>and to ensure that their business-critical IT infrastructure</a:t>
            </a:r>
          </a:p>
          <a:p>
            <a:pPr marL="0" indent="0" algn="ctr">
              <a:spcBef>
                <a:spcPts val="0"/>
              </a:spcBef>
              <a:buNone/>
            </a:pPr>
            <a:r>
              <a:rPr lang="en-US" i="1" dirty="0">
                <a:solidFill>
                  <a:srgbClr val="5F5F5F"/>
                </a:solidFill>
              </a:rPr>
              <a:t> is running smoothly with 100% uptime.”</a:t>
            </a:r>
          </a:p>
        </p:txBody>
      </p:sp>
    </p:spTree>
    <p:extLst>
      <p:ext uri="{BB962C8B-B14F-4D97-AF65-F5344CB8AC3E}">
        <p14:creationId xmlns:p14="http://schemas.microsoft.com/office/powerpoint/2010/main" val="3527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PRTG – </a:t>
            </a:r>
            <a:r>
              <a:rPr lang="de-DE" dirty="0" err="1"/>
              <a:t>One</a:t>
            </a:r>
            <a:r>
              <a:rPr lang="de-DE" dirty="0"/>
              <a:t> Solution </a:t>
            </a:r>
            <a:r>
              <a:rPr lang="de-DE" dirty="0" err="1"/>
              <a:t>For</a:t>
            </a:r>
            <a:r>
              <a:rPr lang="de-DE" dirty="0"/>
              <a:t> </a:t>
            </a:r>
            <a:r>
              <a:rPr lang="de-DE" dirty="0" err="1"/>
              <a:t>Everything</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772816"/>
            <a:ext cx="5568308" cy="4501049"/>
          </a:xfrm>
          <a:prstGeom prst="rect">
            <a:avLst/>
          </a:prstGeom>
        </p:spPr>
      </p:pic>
      <p:sp>
        <p:nvSpPr>
          <p:cNvPr id="6" name="Rechteck 5"/>
          <p:cNvSpPr/>
          <p:nvPr/>
        </p:nvSpPr>
        <p:spPr>
          <a:xfrm>
            <a:off x="7596336" y="5805264"/>
            <a:ext cx="129614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0899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PRTG – </a:t>
            </a:r>
            <a:r>
              <a:rPr lang="de-DE" dirty="0" err="1"/>
              <a:t>Ease</a:t>
            </a:r>
            <a:r>
              <a:rPr lang="de-DE" dirty="0"/>
              <a:t> </a:t>
            </a:r>
            <a:r>
              <a:rPr lang="de-DE" dirty="0" err="1"/>
              <a:t>of</a:t>
            </a:r>
            <a:r>
              <a:rPr lang="de-DE" dirty="0"/>
              <a:t> </a:t>
            </a:r>
            <a:r>
              <a:rPr lang="de-DE" dirty="0" err="1"/>
              <a:t>Use</a:t>
            </a:r>
            <a:endParaRPr lang="de-DE" dirty="0"/>
          </a:p>
        </p:txBody>
      </p:sp>
      <p:sp>
        <p:nvSpPr>
          <p:cNvPr id="3" name="Inhaltsplatzhalter 2"/>
          <p:cNvSpPr>
            <a:spLocks noGrp="1"/>
          </p:cNvSpPr>
          <p:nvPr>
            <p:ph sz="half" idx="1"/>
          </p:nvPr>
        </p:nvSpPr>
        <p:spPr>
          <a:xfrm>
            <a:off x="539552" y="1845264"/>
            <a:ext cx="4680520" cy="4824096"/>
          </a:xfrm>
        </p:spPr>
        <p:txBody>
          <a:bodyPr/>
          <a:lstStyle/>
          <a:p>
            <a:r>
              <a:rPr lang="en-US" sz="2000" dirty="0"/>
              <a:t>Smart Setup and Auto detection</a:t>
            </a:r>
          </a:p>
          <a:p>
            <a:pPr marL="0" indent="0">
              <a:buNone/>
            </a:pPr>
            <a:endParaRPr lang="en-US" sz="2000" dirty="0"/>
          </a:p>
          <a:p>
            <a:r>
              <a:rPr lang="en-US" sz="2000" dirty="0"/>
              <a:t>One installer only</a:t>
            </a:r>
          </a:p>
          <a:p>
            <a:pPr marL="0" indent="0">
              <a:buNone/>
            </a:pPr>
            <a:endParaRPr lang="en-US" sz="2000" dirty="0"/>
          </a:p>
          <a:p>
            <a:r>
              <a:rPr lang="en-US" sz="2000" dirty="0"/>
              <a:t>Proprietary database</a:t>
            </a:r>
          </a:p>
          <a:p>
            <a:endParaRPr lang="en-US" sz="2000" dirty="0"/>
          </a:p>
          <a:p>
            <a:r>
              <a:rPr lang="en-US" sz="2000" dirty="0"/>
              <a:t>Multiple interfaces</a:t>
            </a:r>
          </a:p>
          <a:p>
            <a:endParaRPr lang="en-US" sz="2000" dirty="0"/>
          </a:p>
          <a:p>
            <a:r>
              <a:rPr lang="en-US" sz="2000" dirty="0"/>
              <a:t>Detailed documentation</a:t>
            </a:r>
          </a:p>
          <a:p>
            <a:endParaRPr lang="en-US" sz="2000" dirty="0"/>
          </a:p>
          <a:p>
            <a:r>
              <a:rPr lang="en-US" sz="2000" dirty="0"/>
              <a:t>SMS, Email or push notifications</a:t>
            </a:r>
          </a:p>
          <a:p>
            <a:endParaRPr lang="en-US" sz="2000" dirty="0"/>
          </a:p>
        </p:txBody>
      </p:sp>
      <p:pic>
        <p:nvPicPr>
          <p:cNvPr id="4" name="Grafik 3"/>
          <p:cNvPicPr>
            <a:picLocks noChangeAspect="1"/>
          </p:cNvPicPr>
          <p:nvPr/>
        </p:nvPicPr>
        <p:blipFill>
          <a:blip r:embed="rId3"/>
          <a:stretch>
            <a:fillRect/>
          </a:stretch>
        </p:blipFill>
        <p:spPr>
          <a:xfrm>
            <a:off x="3995488" y="2492896"/>
            <a:ext cx="4608512" cy="2336039"/>
          </a:xfrm>
          <a:prstGeom prst="rect">
            <a:avLst/>
          </a:prstGeom>
        </p:spPr>
      </p:pic>
    </p:spTree>
    <p:extLst>
      <p:ext uri="{BB962C8B-B14F-4D97-AF65-F5344CB8AC3E}">
        <p14:creationId xmlns:p14="http://schemas.microsoft.com/office/powerpoint/2010/main" val="391481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PRTG – All in </a:t>
            </a:r>
            <a:r>
              <a:rPr lang="de-DE" dirty="0" err="1"/>
              <a:t>One</a:t>
            </a:r>
            <a:endParaRPr lang="de-DE" dirty="0"/>
          </a:p>
        </p:txBody>
      </p:sp>
      <p:sp>
        <p:nvSpPr>
          <p:cNvPr id="3" name="Inhaltsplatzhalter 2"/>
          <p:cNvSpPr>
            <a:spLocks noGrp="1"/>
          </p:cNvSpPr>
          <p:nvPr>
            <p:ph sz="half" idx="1"/>
          </p:nvPr>
        </p:nvSpPr>
        <p:spPr>
          <a:xfrm>
            <a:off x="3779912" y="2717523"/>
            <a:ext cx="4824088" cy="1872208"/>
          </a:xfrm>
        </p:spPr>
        <p:txBody>
          <a:bodyPr/>
          <a:lstStyle/>
          <a:p>
            <a:r>
              <a:rPr lang="de-DE" sz="2000" dirty="0"/>
              <a:t>Simple, fair licensing</a:t>
            </a:r>
          </a:p>
          <a:p>
            <a:endParaRPr lang="de-DE" sz="2000" dirty="0"/>
          </a:p>
          <a:p>
            <a:r>
              <a:rPr lang="de-DE" sz="2000" dirty="0"/>
              <a:t>Simple </a:t>
            </a:r>
            <a:r>
              <a:rPr lang="de-DE" sz="2000" dirty="0" err="1"/>
              <a:t>scalability</a:t>
            </a:r>
            <a:endParaRPr lang="de-DE" sz="2000" dirty="0"/>
          </a:p>
          <a:p>
            <a:endParaRPr lang="de-DE" sz="2000" dirty="0"/>
          </a:p>
          <a:p>
            <a:r>
              <a:rPr lang="de-DE" sz="2000" dirty="0"/>
              <a:t>Simple </a:t>
            </a:r>
            <a:r>
              <a:rPr lang="de-DE" sz="2000" dirty="0" err="1"/>
              <a:t>updates</a:t>
            </a:r>
            <a:endParaRPr lang="de-DE" sz="2000" dirty="0"/>
          </a:p>
          <a:p>
            <a:endParaRPr lang="de-DE" dirty="0"/>
          </a:p>
          <a:p>
            <a:endParaRPr lang="de-DE" dirty="0"/>
          </a:p>
        </p:txBody>
      </p:sp>
      <p:pic>
        <p:nvPicPr>
          <p:cNvPr id="5" name="Grafik 4"/>
          <p:cNvPicPr>
            <a:picLocks noChangeAspect="1"/>
          </p:cNvPicPr>
          <p:nvPr/>
        </p:nvPicPr>
        <p:blipFill>
          <a:blip r:embed="rId3"/>
          <a:stretch>
            <a:fillRect/>
          </a:stretch>
        </p:blipFill>
        <p:spPr>
          <a:xfrm>
            <a:off x="971600" y="2042050"/>
            <a:ext cx="2231713" cy="3223154"/>
          </a:xfrm>
          <a:prstGeom prst="rect">
            <a:avLst/>
          </a:prstGeom>
        </p:spPr>
      </p:pic>
    </p:spTree>
    <p:extLst>
      <p:ext uri="{BB962C8B-B14F-4D97-AF65-F5344CB8AC3E}">
        <p14:creationId xmlns:p14="http://schemas.microsoft.com/office/powerpoint/2010/main" val="325029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Craft</a:t>
            </a:r>
            <a:r>
              <a:rPr lang="de-DE" dirty="0"/>
              <a:t> </a:t>
            </a:r>
            <a:r>
              <a:rPr lang="de-DE" dirty="0" err="1"/>
              <a:t>Your</a:t>
            </a:r>
            <a:r>
              <a:rPr lang="de-DE" dirty="0"/>
              <a:t> </a:t>
            </a:r>
            <a:r>
              <a:rPr lang="de-DE" dirty="0" err="1"/>
              <a:t>own</a:t>
            </a:r>
            <a:r>
              <a:rPr lang="de-DE" dirty="0"/>
              <a:t> PRTG</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524" y="2060848"/>
            <a:ext cx="4828952" cy="3586903"/>
          </a:xfrm>
          <a:prstGeom prst="rect">
            <a:avLst/>
          </a:prstGeom>
        </p:spPr>
      </p:pic>
      <p:sp>
        <p:nvSpPr>
          <p:cNvPr id="5" name="Rechteck 4"/>
          <p:cNvSpPr/>
          <p:nvPr/>
        </p:nvSpPr>
        <p:spPr>
          <a:xfrm>
            <a:off x="7596784" y="5877272"/>
            <a:ext cx="107967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255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PRTG </a:t>
            </a:r>
            <a:r>
              <a:rPr lang="de-DE" dirty="0" err="1"/>
              <a:t>Architecture</a:t>
            </a:r>
            <a:endParaRPr lang="de-DE" dirty="0"/>
          </a:p>
        </p:txBody>
      </p:sp>
      <p:pic>
        <p:nvPicPr>
          <p:cNvPr id="6" name="Bild 5"/>
          <p:cNvPicPr>
            <a:picLocks noChangeAspect="1"/>
          </p:cNvPicPr>
          <p:nvPr/>
        </p:nvPicPr>
        <p:blipFill>
          <a:blip r:embed="rId3"/>
          <a:stretch>
            <a:fillRect/>
          </a:stretch>
        </p:blipFill>
        <p:spPr>
          <a:xfrm>
            <a:off x="539552" y="1628800"/>
            <a:ext cx="7992888" cy="4061631"/>
          </a:xfrm>
          <a:prstGeom prst="rect">
            <a:avLst/>
          </a:prstGeom>
        </p:spPr>
      </p:pic>
    </p:spTree>
    <p:extLst>
      <p:ext uri="{BB962C8B-B14F-4D97-AF65-F5344CB8AC3E}">
        <p14:creationId xmlns:p14="http://schemas.microsoft.com/office/powerpoint/2010/main" val="256217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Choice of User Interface</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628800"/>
            <a:ext cx="6857445" cy="4285903"/>
          </a:xfrm>
          <a:prstGeom prst="rect">
            <a:avLst/>
          </a:prstGeom>
        </p:spPr>
      </p:pic>
    </p:spTree>
    <p:extLst>
      <p:ext uri="{BB962C8B-B14F-4D97-AF65-F5344CB8AC3E}">
        <p14:creationId xmlns:p14="http://schemas.microsoft.com/office/powerpoint/2010/main" val="424178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0000" y="2636913"/>
            <a:ext cx="8064000" cy="1224136"/>
          </a:xfrm>
          <a:prstGeom prst="rect">
            <a:avLst/>
          </a:prstGeom>
        </p:spPr>
        <p:txBody>
          <a:bodyPr lIns="0" tIns="0" rIns="0" bIns="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300" dirty="0">
                <a:solidFill>
                  <a:srgbClr val="00245D"/>
                </a:solidFill>
                <a:latin typeface="Lucida Sans" panose="020B0602030504020204" pitchFamily="34" charset="0"/>
              </a:rPr>
              <a:t>Areas of Application</a:t>
            </a:r>
          </a:p>
        </p:txBody>
      </p:sp>
    </p:spTree>
    <p:extLst>
      <p:ext uri="{BB962C8B-B14F-4D97-AF65-F5344CB8AC3E}">
        <p14:creationId xmlns:p14="http://schemas.microsoft.com/office/powerpoint/2010/main" val="90823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636913"/>
            <a:ext cx="8064000" cy="1224135"/>
          </a:xfrm>
        </p:spPr>
        <p:txBody>
          <a:bodyPr lIns="0" tIns="0" rIns="0" bIns="0" anchor="b" anchorCtr="0">
            <a:noAutofit/>
          </a:bodyPr>
          <a:lstStyle/>
          <a:p>
            <a:r>
              <a:rPr lang="en-US" dirty="0"/>
              <a:t>PRTG – Simplify Your Day</a:t>
            </a:r>
          </a:p>
        </p:txBody>
      </p:sp>
      <p:sp>
        <p:nvSpPr>
          <p:cNvPr id="3" name="Textfeld 2"/>
          <p:cNvSpPr txBox="1"/>
          <p:nvPr/>
        </p:nvSpPr>
        <p:spPr>
          <a:xfrm>
            <a:off x="540000" y="3239590"/>
            <a:ext cx="8064000" cy="754053"/>
          </a:xfrm>
          <a:prstGeom prst="rect">
            <a:avLst/>
          </a:prstGeom>
        </p:spPr>
        <p:txBody>
          <a:bodyPr lIns="0" tIns="0" rIns="0" bIns="0" anchor="b" anchorCtr="0">
            <a:noAutofit/>
          </a:bodyPr>
          <a:lstStyle>
            <a:lvl1pPr defTabSz="914400" eaLnBrk="1" latinLnBrk="0" hangingPunct="1">
              <a:buNone/>
              <a:defRPr sz="4300" baseline="0">
                <a:solidFill>
                  <a:srgbClr val="0B2659"/>
                </a:solidFill>
                <a:latin typeface="Lucida Sans" panose="020B0602030504020204" pitchFamily="34" charset="0"/>
                <a:ea typeface="+mj-ea"/>
                <a:cs typeface="+mj-cs"/>
              </a:defRPr>
            </a:lvl1pPr>
          </a:lstStyle>
          <a:p>
            <a:endParaRPr lang="de-DE" sz="3500" dirty="0"/>
          </a:p>
        </p:txBody>
      </p:sp>
    </p:spTree>
    <p:extLst>
      <p:ext uri="{BB962C8B-B14F-4D97-AF65-F5344CB8AC3E}">
        <p14:creationId xmlns:p14="http://schemas.microsoft.com/office/powerpoint/2010/main" val="2467065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as1\PaesslerOffice\Sales\Marketing\Texte\Focus-Topics\Monitoring-of-Things\Images\monitoring-4.0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195" y="2060848"/>
            <a:ext cx="7888988"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bwMode="auto">
          <a:xfrm>
            <a:off x="597195" y="2060848"/>
            <a:ext cx="1886573" cy="15841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7" name="Rechteck 6"/>
          <p:cNvSpPr/>
          <p:nvPr/>
        </p:nvSpPr>
        <p:spPr bwMode="auto">
          <a:xfrm>
            <a:off x="3482465" y="2052952"/>
            <a:ext cx="2097647" cy="15841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8" name="Rechteck 7"/>
          <p:cNvSpPr/>
          <p:nvPr/>
        </p:nvSpPr>
        <p:spPr bwMode="auto">
          <a:xfrm>
            <a:off x="6388536" y="2161876"/>
            <a:ext cx="2097647" cy="15841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9" name="Rechteck 8"/>
          <p:cNvSpPr/>
          <p:nvPr/>
        </p:nvSpPr>
        <p:spPr bwMode="auto">
          <a:xfrm>
            <a:off x="491657" y="3880743"/>
            <a:ext cx="7994526" cy="15841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10" name="Titel 2"/>
          <p:cNvSpPr>
            <a:spLocks noGrp="1"/>
          </p:cNvSpPr>
          <p:nvPr>
            <p:ph type="title"/>
          </p:nvPr>
        </p:nvSpPr>
        <p:spPr>
          <a:xfrm>
            <a:off x="539552" y="828000"/>
            <a:ext cx="8064000" cy="478800"/>
          </a:xfrm>
        </p:spPr>
        <p:txBody>
          <a:bodyPr/>
          <a:lstStyle/>
          <a:p>
            <a:r>
              <a:rPr lang="de-DE" dirty="0"/>
              <a:t>Evolution of Monitoring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30" y="1921596"/>
            <a:ext cx="2138058" cy="200052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979" y="1916832"/>
            <a:ext cx="2752987" cy="201005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4858" y="1957352"/>
            <a:ext cx="2563778" cy="214342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195" y="4290491"/>
            <a:ext cx="8006357" cy="1555080"/>
          </a:xfrm>
          <a:prstGeom prst="rect">
            <a:avLst/>
          </a:prstGeom>
        </p:spPr>
      </p:pic>
    </p:spTree>
    <p:extLst>
      <p:ext uri="{BB962C8B-B14F-4D97-AF65-F5344CB8AC3E}">
        <p14:creationId xmlns:p14="http://schemas.microsoft.com/office/powerpoint/2010/main" val="10433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0000" y="2636913"/>
            <a:ext cx="8064000" cy="1224136"/>
          </a:xfrm>
          <a:prstGeom prst="rect">
            <a:avLst/>
          </a:prstGeom>
        </p:spPr>
        <p:txBody>
          <a:bodyPr lIns="0" tIns="0" rIns="0" bIns="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300" dirty="0">
                <a:solidFill>
                  <a:srgbClr val="00245D"/>
                </a:solidFill>
                <a:latin typeface="Lucida Sans" panose="020B0602030504020204" pitchFamily="34" charset="0"/>
              </a:rPr>
              <a:t>PRTG in the Industrial Internet</a:t>
            </a:r>
          </a:p>
        </p:txBody>
      </p:sp>
    </p:spTree>
    <p:extLst>
      <p:ext uri="{BB962C8B-B14F-4D97-AF65-F5344CB8AC3E}">
        <p14:creationId xmlns:p14="http://schemas.microsoft.com/office/powerpoint/2010/main" val="119781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Industrial I(o)T: Challenges</a:t>
            </a:r>
          </a:p>
        </p:txBody>
      </p:sp>
      <p:sp>
        <p:nvSpPr>
          <p:cNvPr id="5" name="Inhaltsplatzhalter 4"/>
          <p:cNvSpPr>
            <a:spLocks noGrp="1"/>
          </p:cNvSpPr>
          <p:nvPr>
            <p:ph idx="1"/>
          </p:nvPr>
        </p:nvSpPr>
        <p:spPr>
          <a:xfrm>
            <a:off x="540000" y="1772816"/>
            <a:ext cx="8208464" cy="2736304"/>
          </a:xfrm>
        </p:spPr>
        <p:txBody>
          <a:bodyPr/>
          <a:lstStyle/>
          <a:p>
            <a:pPr marL="285750" indent="-285750">
              <a:buFont typeface="Arial" panose="020B0604020202020204" pitchFamily="34" charset="0"/>
              <a:buChar char="•"/>
            </a:pPr>
            <a:r>
              <a:rPr lang="en-US" dirty="0"/>
              <a:t>Separation between classic and production 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Classic IT does not support machinery protocols </a:t>
            </a:r>
          </a:p>
          <a:p>
            <a:endParaRPr lang="en-US" dirty="0"/>
          </a:p>
          <a:p>
            <a:pPr marL="285750" indent="-285750">
              <a:buFont typeface="Arial" panose="020B0604020202020204" pitchFamily="34" charset="0"/>
              <a:buChar char="•"/>
            </a:pPr>
            <a:r>
              <a:rPr lang="en-US" dirty="0"/>
              <a:t>Integration is essential to create smart factories</a:t>
            </a:r>
          </a:p>
          <a:p>
            <a:pPr marL="285750" indent="-285750">
              <a:buFont typeface="Arial" panose="020B0604020202020204" pitchFamily="34" charset="0"/>
              <a:buChar char="•"/>
            </a:pPr>
            <a:endParaRPr lang="en-US" dirty="0"/>
          </a:p>
        </p:txBody>
      </p:sp>
      <p:pic>
        <p:nvPicPr>
          <p:cNvPr id="6" name="Grafik 5"/>
          <p:cNvPicPr>
            <a:picLocks noChangeAspect="1"/>
          </p:cNvPicPr>
          <p:nvPr/>
        </p:nvPicPr>
        <p:blipFill>
          <a:blip r:embed="rId3"/>
          <a:stretch>
            <a:fillRect/>
          </a:stretch>
        </p:blipFill>
        <p:spPr>
          <a:xfrm>
            <a:off x="3575239" y="4005064"/>
            <a:ext cx="2137986" cy="2211710"/>
          </a:xfrm>
          <a:prstGeom prst="rect">
            <a:avLst/>
          </a:prstGeom>
        </p:spPr>
      </p:pic>
    </p:spTree>
    <p:extLst>
      <p:ext uri="{BB962C8B-B14F-4D97-AF65-F5344CB8AC3E}">
        <p14:creationId xmlns:p14="http://schemas.microsoft.com/office/powerpoint/2010/main" val="387374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539552" y="828000"/>
            <a:ext cx="8064000" cy="478800"/>
          </a:xfrm>
        </p:spPr>
        <p:txBody>
          <a:bodyPr/>
          <a:lstStyle/>
          <a:p>
            <a:r>
              <a:rPr lang="en-US" dirty="0"/>
              <a:t>Industrial I(o)T: </a:t>
            </a:r>
            <a:r>
              <a:rPr lang="de-DE" dirty="0" err="1"/>
              <a:t>What</a:t>
            </a:r>
            <a:r>
              <a:rPr lang="de-DE" dirty="0"/>
              <a:t> </a:t>
            </a:r>
            <a:r>
              <a:rPr lang="de-DE" dirty="0" err="1"/>
              <a:t>is</a:t>
            </a:r>
            <a:r>
              <a:rPr lang="de-DE" dirty="0"/>
              <a:t> </a:t>
            </a:r>
            <a:r>
              <a:rPr lang="de-DE" dirty="0" err="1"/>
              <a:t>Necessary</a:t>
            </a:r>
            <a:r>
              <a:rPr lang="de-DE" dirty="0"/>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772816"/>
            <a:ext cx="6343612"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25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539552" y="828000"/>
            <a:ext cx="8064000" cy="478800"/>
          </a:xfrm>
        </p:spPr>
        <p:txBody>
          <a:bodyPr/>
          <a:lstStyle/>
          <a:p>
            <a:r>
              <a:rPr lang="de-DE" dirty="0"/>
              <a:t>PRTG - </a:t>
            </a:r>
            <a:r>
              <a:rPr lang="de-DE" dirty="0" err="1"/>
              <a:t>Connecting</a:t>
            </a:r>
            <a:r>
              <a:rPr lang="de-DE" dirty="0"/>
              <a:t> </a:t>
            </a:r>
            <a:r>
              <a:rPr lang="de-DE" dirty="0" err="1"/>
              <a:t>Production</a:t>
            </a:r>
            <a:r>
              <a:rPr lang="de-DE" dirty="0"/>
              <a:t> </a:t>
            </a:r>
            <a:r>
              <a:rPr lang="de-DE" dirty="0" err="1"/>
              <a:t>and</a:t>
            </a:r>
            <a:r>
              <a:rPr lang="de-DE" dirty="0"/>
              <a:t> IT</a:t>
            </a:r>
          </a:p>
        </p:txBody>
      </p:sp>
      <p:pic>
        <p:nvPicPr>
          <p:cNvPr id="2" name="Picture 1"/>
          <p:cNvPicPr>
            <a:picLocks noChangeAspect="1"/>
          </p:cNvPicPr>
          <p:nvPr/>
        </p:nvPicPr>
        <p:blipFill>
          <a:blip r:embed="rId3"/>
          <a:stretch>
            <a:fillRect/>
          </a:stretch>
        </p:blipFill>
        <p:spPr>
          <a:xfrm>
            <a:off x="539552" y="1772816"/>
            <a:ext cx="7648575" cy="4124325"/>
          </a:xfrm>
          <a:prstGeom prst="rect">
            <a:avLst/>
          </a:prstGeom>
        </p:spPr>
      </p:pic>
    </p:spTree>
    <p:extLst>
      <p:ext uri="{BB962C8B-B14F-4D97-AF65-F5344CB8AC3E}">
        <p14:creationId xmlns:p14="http://schemas.microsoft.com/office/powerpoint/2010/main" val="413388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0000" y="2636913"/>
            <a:ext cx="8064000" cy="1224136"/>
          </a:xfrm>
          <a:prstGeom prst="rect">
            <a:avLst/>
          </a:prstGeom>
        </p:spPr>
        <p:txBody>
          <a:bodyPr lIns="0" tIns="0" rIns="0" bIns="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300" dirty="0">
                <a:solidFill>
                  <a:srgbClr val="00245D"/>
                </a:solidFill>
                <a:latin typeface="Lucida Sans" panose="020B0602030504020204" pitchFamily="34" charset="0"/>
              </a:rPr>
              <a:t>PRTG in Healthcare</a:t>
            </a:r>
          </a:p>
        </p:txBody>
      </p:sp>
    </p:spTree>
    <p:extLst>
      <p:ext uri="{BB962C8B-B14F-4D97-AF65-F5344CB8AC3E}">
        <p14:creationId xmlns:p14="http://schemas.microsoft.com/office/powerpoint/2010/main" val="106329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491880" y="5301208"/>
            <a:ext cx="1728192" cy="10801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6" name="Rechteck 5"/>
          <p:cNvSpPr/>
          <p:nvPr/>
        </p:nvSpPr>
        <p:spPr bwMode="auto">
          <a:xfrm>
            <a:off x="1043608" y="4077072"/>
            <a:ext cx="2240632" cy="10801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7" name="Rechteck 6"/>
          <p:cNvSpPr/>
          <p:nvPr/>
        </p:nvSpPr>
        <p:spPr bwMode="auto">
          <a:xfrm>
            <a:off x="5580112" y="3835515"/>
            <a:ext cx="2592288" cy="14740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8" name="Rechteck 7"/>
          <p:cNvSpPr/>
          <p:nvPr/>
        </p:nvSpPr>
        <p:spPr bwMode="auto">
          <a:xfrm>
            <a:off x="3284240" y="1412774"/>
            <a:ext cx="2088232" cy="216024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11" name="Titel 1"/>
          <p:cNvSpPr>
            <a:spLocks noGrp="1"/>
          </p:cNvSpPr>
          <p:nvPr>
            <p:ph type="title"/>
          </p:nvPr>
        </p:nvSpPr>
        <p:spPr/>
        <p:txBody>
          <a:bodyPr/>
          <a:lstStyle/>
          <a:p>
            <a:r>
              <a:rPr lang="en-US" dirty="0"/>
              <a:t>IT Challenges in Healthcare</a:t>
            </a:r>
          </a:p>
        </p:txBody>
      </p:sp>
      <p:sp>
        <p:nvSpPr>
          <p:cNvPr id="5" name="Inhaltsplatzhalter 4"/>
          <p:cNvSpPr>
            <a:spLocks noGrp="1"/>
          </p:cNvSpPr>
          <p:nvPr>
            <p:ph idx="1"/>
          </p:nvPr>
        </p:nvSpPr>
        <p:spPr>
          <a:xfrm>
            <a:off x="539552" y="2564904"/>
            <a:ext cx="4186127" cy="2700081"/>
          </a:xfrm>
        </p:spPr>
        <p:txBody>
          <a:bodyPr/>
          <a:lstStyle/>
          <a:p>
            <a:pPr marL="285750" indent="-285750">
              <a:buFont typeface="Arial" panose="020B0604020202020204" pitchFamily="34" charset="0"/>
              <a:buChar char="•"/>
            </a:pPr>
            <a:r>
              <a:rPr lang="en-US" dirty="0"/>
              <a:t>24/7 availability of the entire infrastructure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Network functionality is maintained from distributed locations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Hospital environments peak in complexity </a:t>
            </a:r>
          </a:p>
        </p:txBody>
      </p:sp>
      <p:pic>
        <p:nvPicPr>
          <p:cNvPr id="4" name="Grafik 3"/>
          <p:cNvPicPr>
            <a:picLocks noChangeAspect="1"/>
          </p:cNvPicPr>
          <p:nvPr/>
        </p:nvPicPr>
        <p:blipFill>
          <a:blip r:embed="rId3"/>
          <a:stretch>
            <a:fillRect/>
          </a:stretch>
        </p:blipFill>
        <p:spPr>
          <a:xfrm>
            <a:off x="5276775" y="1649124"/>
            <a:ext cx="3364847" cy="4855891"/>
          </a:xfrm>
          <a:prstGeom prst="rect">
            <a:avLst/>
          </a:prstGeom>
        </p:spPr>
      </p:pic>
    </p:spTree>
    <p:extLst>
      <p:ext uri="{BB962C8B-B14F-4D97-AF65-F5344CB8AC3E}">
        <p14:creationId xmlns:p14="http://schemas.microsoft.com/office/powerpoint/2010/main" val="406117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IT </a:t>
            </a:r>
            <a:r>
              <a:rPr lang="de-DE" dirty="0" err="1"/>
              <a:t>Requirements</a:t>
            </a:r>
            <a:r>
              <a:rPr lang="de-DE" dirty="0"/>
              <a:t> in </a:t>
            </a:r>
            <a:r>
              <a:rPr lang="de-DE" dirty="0" err="1"/>
              <a:t>Healthcare</a:t>
            </a:r>
            <a:endParaRPr lang="de-DE" dirty="0"/>
          </a:p>
        </p:txBody>
      </p:sp>
      <p:grpSp>
        <p:nvGrpSpPr>
          <p:cNvPr id="4" name="Gruppieren 3"/>
          <p:cNvGrpSpPr/>
          <p:nvPr/>
        </p:nvGrpSpPr>
        <p:grpSpPr>
          <a:xfrm>
            <a:off x="1144858" y="1527056"/>
            <a:ext cx="6782732" cy="4832657"/>
            <a:chOff x="1144858" y="1620644"/>
            <a:chExt cx="6782732" cy="4832657"/>
          </a:xfrm>
        </p:grpSpPr>
        <p:pic>
          <p:nvPicPr>
            <p:cNvPr id="5" name="Picture 2" descr="C:\Users\Sebastian Krüger\Desktop\Präsentationen\Grafik\Illu-Krankenhaus_RGB.jpg"/>
            <p:cNvPicPr>
              <a:picLocks noChangeAspect="1" noChangeArrowheads="1"/>
            </p:cNvPicPr>
            <p:nvPr/>
          </p:nvPicPr>
          <p:blipFill rotWithShape="1">
            <a:blip r:embed="rId3">
              <a:extLst>
                <a:ext uri="{28A0092B-C50C-407E-A947-70E740481C1C}">
                  <a14:useLocalDpi xmlns:a14="http://schemas.microsoft.com/office/drawing/2010/main" val="0"/>
                </a:ext>
              </a:extLst>
            </a:blip>
            <a:srcRect l="33948" t="-1213" r="39563" b="53144"/>
            <a:stretch/>
          </p:blipFill>
          <p:spPr bwMode="auto">
            <a:xfrm>
              <a:off x="3491880" y="1620644"/>
              <a:ext cx="1793798" cy="2329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ebastian Krüger\Desktop\Präsentationen\Grafik\Illu-Krankenhaus_RGB.jpg"/>
            <p:cNvPicPr>
              <a:picLocks noChangeAspect="1" noChangeArrowheads="1"/>
            </p:cNvPicPr>
            <p:nvPr/>
          </p:nvPicPr>
          <p:blipFill rotWithShape="1">
            <a:blip r:embed="rId3">
              <a:extLst>
                <a:ext uri="{28A0092B-C50C-407E-A947-70E740481C1C}">
                  <a14:useLocalDpi xmlns:a14="http://schemas.microsoft.com/office/drawing/2010/main" val="0"/>
                </a:ext>
              </a:extLst>
            </a:blip>
            <a:srcRect l="64785" t="48868" b="24348"/>
            <a:stretch/>
          </p:blipFill>
          <p:spPr bwMode="auto">
            <a:xfrm>
              <a:off x="5542942" y="4047996"/>
              <a:ext cx="2384648" cy="1297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ebastian Krüger\Desktop\Präsentationen\Grafik\Illu-Krankenhaus_RGB.jpg"/>
            <p:cNvPicPr>
              <a:picLocks noChangeAspect="1" noChangeArrowheads="1"/>
            </p:cNvPicPr>
            <p:nvPr/>
          </p:nvPicPr>
          <p:blipFill rotWithShape="1">
            <a:blip r:embed="rId3">
              <a:extLst>
                <a:ext uri="{28A0092B-C50C-407E-A947-70E740481C1C}">
                  <a14:useLocalDpi xmlns:a14="http://schemas.microsoft.com/office/drawing/2010/main" val="0"/>
                </a:ext>
              </a:extLst>
            </a:blip>
            <a:srcRect l="33948" t="79641" r="40531"/>
            <a:stretch/>
          </p:blipFill>
          <p:spPr bwMode="auto">
            <a:xfrm>
              <a:off x="3491880" y="5466804"/>
              <a:ext cx="1728192" cy="986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ebastian Krüger\Desktop\Präsentationen\Grafik\Illu-Krankenhaus_RGB.jpg"/>
            <p:cNvPicPr>
              <a:picLocks noChangeAspect="1" noChangeArrowheads="1"/>
            </p:cNvPicPr>
            <p:nvPr/>
          </p:nvPicPr>
          <p:blipFill rotWithShape="1">
            <a:blip r:embed="rId3">
              <a:extLst>
                <a:ext uri="{28A0092B-C50C-407E-A947-70E740481C1C}">
                  <a14:useLocalDpi xmlns:a14="http://schemas.microsoft.com/office/drawing/2010/main" val="0"/>
                </a:ext>
              </a:extLst>
            </a:blip>
            <a:srcRect l="-931" t="56013" r="69118" b="21993"/>
            <a:stretch/>
          </p:blipFill>
          <p:spPr bwMode="auto">
            <a:xfrm>
              <a:off x="1144858" y="4325164"/>
              <a:ext cx="2154250" cy="106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ebastian Krüger\Desktop\Präsentationen\Grafik\Illu-Krankenhaus_RGB.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10" t="44943" r="37312" b="18849"/>
            <a:stretch/>
          </p:blipFill>
          <p:spPr bwMode="auto">
            <a:xfrm>
              <a:off x="3333130" y="3856342"/>
              <a:ext cx="2111298" cy="17544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9278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PRTG - A Life Saver</a:t>
            </a:r>
          </a:p>
        </p:txBody>
      </p:sp>
      <p:pic>
        <p:nvPicPr>
          <p:cNvPr id="4" name="Grafik 3"/>
          <p:cNvPicPr>
            <a:picLocks noChangeAspect="1"/>
          </p:cNvPicPr>
          <p:nvPr/>
        </p:nvPicPr>
        <p:blipFill>
          <a:blip r:embed="rId3"/>
          <a:stretch>
            <a:fillRect/>
          </a:stretch>
        </p:blipFill>
        <p:spPr>
          <a:xfrm>
            <a:off x="2517207" y="1628800"/>
            <a:ext cx="4108689" cy="3727828"/>
          </a:xfrm>
          <a:prstGeom prst="rect">
            <a:avLst/>
          </a:prstGeom>
        </p:spPr>
      </p:pic>
      <p:sp>
        <p:nvSpPr>
          <p:cNvPr id="5" name="Textfeld 4"/>
          <p:cNvSpPr txBox="1"/>
          <p:nvPr/>
        </p:nvSpPr>
        <p:spPr>
          <a:xfrm>
            <a:off x="2394294" y="5589240"/>
            <a:ext cx="4354514" cy="646331"/>
          </a:xfrm>
          <a:prstGeom prst="rect">
            <a:avLst/>
          </a:prstGeom>
          <a:noFill/>
        </p:spPr>
        <p:txBody>
          <a:bodyPr wrap="square" rtlCol="0">
            <a:spAutoFit/>
          </a:bodyPr>
          <a:lstStyle/>
          <a:p>
            <a:pPr algn="ctr"/>
            <a:r>
              <a:rPr lang="de-DE" sz="1800" dirty="0">
                <a:solidFill>
                  <a:srgbClr val="081A44"/>
                </a:solidFill>
                <a:latin typeface="Lucida Sans" panose="020B0602030504020204" pitchFamily="34" charset="0"/>
              </a:rPr>
              <a:t>Check Out </a:t>
            </a:r>
            <a:r>
              <a:rPr lang="de-DE" sz="1800" dirty="0" err="1">
                <a:solidFill>
                  <a:srgbClr val="081A44"/>
                </a:solidFill>
                <a:latin typeface="Lucida Sans" panose="020B0602030504020204" pitchFamily="34" charset="0"/>
              </a:rPr>
              <a:t>PRTG‘s</a:t>
            </a:r>
            <a:r>
              <a:rPr lang="de-DE" sz="1800" dirty="0">
                <a:solidFill>
                  <a:srgbClr val="081A44"/>
                </a:solidFill>
                <a:latin typeface="Lucida Sans" panose="020B0602030504020204" pitchFamily="34" charset="0"/>
              </a:rPr>
              <a:t> </a:t>
            </a:r>
          </a:p>
          <a:p>
            <a:pPr algn="ctr"/>
            <a:r>
              <a:rPr lang="de-DE" sz="1800" b="1" dirty="0">
                <a:solidFill>
                  <a:srgbClr val="00B0F0"/>
                </a:solidFill>
                <a:latin typeface="Lucida Sans" panose="020B0602030504020204" pitchFamily="34" charset="0"/>
                <a:hlinkClick r:id="rId4"/>
              </a:rPr>
              <a:t>eHealth</a:t>
            </a:r>
            <a:r>
              <a:rPr lang="de-DE" sz="1800" dirty="0">
                <a:solidFill>
                  <a:srgbClr val="081A44"/>
                </a:solidFill>
                <a:latin typeface="Lucida Sans" panose="020B0602030504020204" pitchFamily="34" charset="0"/>
              </a:rPr>
              <a:t> Sensors!</a:t>
            </a:r>
          </a:p>
        </p:txBody>
      </p:sp>
    </p:spTree>
    <p:extLst>
      <p:ext uri="{BB962C8B-B14F-4D97-AF65-F5344CB8AC3E}">
        <p14:creationId xmlns:p14="http://schemas.microsoft.com/office/powerpoint/2010/main" val="1491001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081A44"/>
                </a:solidFill>
              </a:rPr>
              <a:t>PRTG: Connects Patient and Provider</a:t>
            </a:r>
          </a:p>
        </p:txBody>
      </p:sp>
      <p:sp>
        <p:nvSpPr>
          <p:cNvPr id="5" name="Inhaltsplatzhalter 4"/>
          <p:cNvSpPr>
            <a:spLocks noGrp="1"/>
          </p:cNvSpPr>
          <p:nvPr>
            <p:ph idx="1"/>
          </p:nvPr>
        </p:nvSpPr>
        <p:spPr>
          <a:xfrm>
            <a:off x="539552" y="2276872"/>
            <a:ext cx="4361552" cy="3024336"/>
          </a:xfrm>
        </p:spPr>
        <p:txBody>
          <a:bodyPr/>
          <a:lstStyle/>
          <a:p>
            <a:pPr marL="285750" indent="-285750">
              <a:buFont typeface="Arial" panose="020B0604020202020204" pitchFamily="34" charset="0"/>
              <a:buChar char="•"/>
            </a:pPr>
            <a:r>
              <a:rPr lang="en-US" dirty="0">
                <a:solidFill>
                  <a:srgbClr val="081A44"/>
                </a:solidFill>
              </a:rPr>
              <a:t>Skyrocketing trend of mobile healthcare devices</a:t>
            </a:r>
          </a:p>
          <a:p>
            <a:pPr marL="285750" indent="-285750">
              <a:buFont typeface="Arial" panose="020B0604020202020204" pitchFamily="34" charset="0"/>
              <a:buChar char="•"/>
            </a:pPr>
            <a:endParaRPr lang="en-US" dirty="0">
              <a:solidFill>
                <a:srgbClr val="081A44"/>
              </a:solidFill>
            </a:endParaRPr>
          </a:p>
          <a:p>
            <a:pPr marL="285750" indent="-285750">
              <a:buFont typeface="Arial" panose="020B0604020202020204" pitchFamily="34" charset="0"/>
              <a:buChar char="•"/>
            </a:pPr>
            <a:r>
              <a:rPr lang="en-US" dirty="0">
                <a:solidFill>
                  <a:srgbClr val="081A44"/>
                </a:solidFill>
              </a:rPr>
              <a:t>Need for more accessible and less expensive healthcare services </a:t>
            </a:r>
          </a:p>
          <a:p>
            <a:pPr marL="285750" indent="-285750">
              <a:buFont typeface="Arial" panose="020B0604020202020204" pitchFamily="34" charset="0"/>
              <a:buChar char="•"/>
            </a:pPr>
            <a:endParaRPr lang="en-US" dirty="0">
              <a:solidFill>
                <a:srgbClr val="081A44"/>
              </a:solidFill>
            </a:endParaRPr>
          </a:p>
          <a:p>
            <a:pPr marL="285750" indent="-285750">
              <a:buFont typeface="Arial" panose="020B0604020202020204" pitchFamily="34" charset="0"/>
              <a:buChar char="•"/>
            </a:pPr>
            <a:r>
              <a:rPr lang="en-US" dirty="0">
                <a:solidFill>
                  <a:srgbClr val="081A44"/>
                </a:solidFill>
              </a:rPr>
              <a:t>Remote communication, diagnosis, treatment and monitoring via connected health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Grafik 3"/>
          <p:cNvPicPr>
            <a:picLocks noChangeAspect="1"/>
          </p:cNvPicPr>
          <p:nvPr/>
        </p:nvPicPr>
        <p:blipFill>
          <a:blip r:embed="rId3"/>
          <a:stretch>
            <a:fillRect/>
          </a:stretch>
        </p:blipFill>
        <p:spPr>
          <a:xfrm>
            <a:off x="4901552" y="1628800"/>
            <a:ext cx="3702000" cy="3994408"/>
          </a:xfrm>
          <a:prstGeom prst="rect">
            <a:avLst/>
          </a:prstGeom>
        </p:spPr>
      </p:pic>
    </p:spTree>
    <p:extLst>
      <p:ext uri="{BB962C8B-B14F-4D97-AF65-F5344CB8AC3E}">
        <p14:creationId xmlns:p14="http://schemas.microsoft.com/office/powerpoint/2010/main" val="347469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582241" y="1052736"/>
            <a:ext cx="5798071" cy="4772952"/>
          </a:xfrm>
          <a:prstGeom prst="rect">
            <a:avLst/>
          </a:prstGeom>
        </p:spPr>
      </p:pic>
      <p:sp>
        <p:nvSpPr>
          <p:cNvPr id="5" name="Ellipse 4"/>
          <p:cNvSpPr/>
          <p:nvPr/>
        </p:nvSpPr>
        <p:spPr>
          <a:xfrm>
            <a:off x="3707904" y="2708920"/>
            <a:ext cx="1584176" cy="1440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4"/>
          <a:stretch>
            <a:fillRect/>
          </a:stretch>
        </p:blipFill>
        <p:spPr>
          <a:xfrm>
            <a:off x="3845247" y="2809825"/>
            <a:ext cx="1272058" cy="1258773"/>
          </a:xfrm>
          <a:prstGeom prst="rect">
            <a:avLst/>
          </a:prstGeom>
        </p:spPr>
      </p:pic>
    </p:spTree>
    <p:extLst>
      <p:ext uri="{BB962C8B-B14F-4D97-AF65-F5344CB8AC3E}">
        <p14:creationId xmlns:p14="http://schemas.microsoft.com/office/powerpoint/2010/main" val="901726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0000" y="2636913"/>
            <a:ext cx="8064000" cy="1224136"/>
          </a:xfrm>
          <a:prstGeom prst="rect">
            <a:avLst/>
          </a:prstGeom>
        </p:spPr>
        <p:txBody>
          <a:bodyPr lIns="0" tIns="0" rIns="0" bIns="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300" dirty="0">
                <a:solidFill>
                  <a:srgbClr val="00245D"/>
                </a:solidFill>
                <a:latin typeface="Lucida Sans" panose="020B0602030504020204" pitchFamily="34" charset="0"/>
              </a:rPr>
              <a:t>PRTG in Government and Education</a:t>
            </a:r>
          </a:p>
        </p:txBody>
      </p:sp>
    </p:spTree>
    <p:extLst>
      <p:ext uri="{BB962C8B-B14F-4D97-AF65-F5344CB8AC3E}">
        <p14:creationId xmlns:p14="http://schemas.microsoft.com/office/powerpoint/2010/main" val="1826695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Education &amp; Government: Challenges</a:t>
            </a:r>
          </a:p>
        </p:txBody>
      </p:sp>
      <p:sp>
        <p:nvSpPr>
          <p:cNvPr id="7" name="Rechteck 6"/>
          <p:cNvSpPr/>
          <p:nvPr/>
        </p:nvSpPr>
        <p:spPr>
          <a:xfrm>
            <a:off x="7524328" y="5690218"/>
            <a:ext cx="1143355"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759" y="1802266"/>
            <a:ext cx="4413586" cy="4320000"/>
          </a:xfrm>
          <a:prstGeom prst="rect">
            <a:avLst/>
          </a:prstGeom>
        </p:spPr>
      </p:pic>
    </p:spTree>
    <p:extLst>
      <p:ext uri="{BB962C8B-B14F-4D97-AF65-F5344CB8AC3E}">
        <p14:creationId xmlns:p14="http://schemas.microsoft.com/office/powerpoint/2010/main" val="484082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828000"/>
            <a:ext cx="8352928" cy="478800"/>
          </a:xfrm>
        </p:spPr>
        <p:txBody>
          <a:bodyPr/>
          <a:lstStyle/>
          <a:p>
            <a:r>
              <a:rPr lang="en-US" dirty="0"/>
              <a:t>Additional Areas Where PRTG Fits Well</a:t>
            </a:r>
          </a:p>
        </p:txBody>
      </p:sp>
      <p:sp>
        <p:nvSpPr>
          <p:cNvPr id="3" name="Inhaltsplatzhalter 2"/>
          <p:cNvSpPr>
            <a:spLocks noGrp="1"/>
          </p:cNvSpPr>
          <p:nvPr>
            <p:ph idx="1"/>
          </p:nvPr>
        </p:nvSpPr>
        <p:spPr>
          <a:xfrm>
            <a:off x="843292" y="5122423"/>
            <a:ext cx="3167904" cy="876272"/>
          </a:xfrm>
        </p:spPr>
        <p:txBody>
          <a:bodyPr>
            <a:normAutofit fontScale="92500" lnSpcReduction="10000"/>
          </a:bodyPr>
          <a:lstStyle/>
          <a:p>
            <a:pPr algn="ctr"/>
            <a:r>
              <a:rPr lang="en-US" sz="1900" u="sng" dirty="0"/>
              <a:t>Finance </a:t>
            </a:r>
          </a:p>
          <a:p>
            <a:pPr algn="ctr"/>
            <a:r>
              <a:rPr lang="en-US" sz="1900" dirty="0"/>
              <a:t>Ensuring a safe flow of money</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4" name="AutoShape 2" descr="http://www.fogbugz.bsx/default.asp?pg=pgDownload&amp;pgType=pgFile&amp;ixBugEvent=6176974&amp;ixAttachment=996500&amp;sTicket=&amp;sFileName=645306-Netwerk-Monitoring-Finanzen-branded-WEB.RZ.png"/>
          <p:cNvSpPr>
            <a:spLocks noChangeAspect="1" noChangeArrowheads="1"/>
          </p:cNvSpPr>
          <p:nvPr/>
        </p:nvSpPr>
        <p:spPr bwMode="auto">
          <a:xfrm>
            <a:off x="155575" y="-4708525"/>
            <a:ext cx="9039225" cy="9820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59" y="1916832"/>
            <a:ext cx="2718371" cy="2952000"/>
          </a:xfrm>
          <a:prstGeom prst="rect">
            <a:avLst/>
          </a:prstGeom>
        </p:spPr>
      </p:pic>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7481" t="6897" r="13117" b="6897"/>
          <a:stretch/>
        </p:blipFill>
        <p:spPr>
          <a:xfrm>
            <a:off x="5799199" y="1916832"/>
            <a:ext cx="1653121" cy="2952000"/>
          </a:xfrm>
          <a:prstGeom prst="rect">
            <a:avLst/>
          </a:prstGeom>
        </p:spPr>
      </p:pic>
      <p:sp>
        <p:nvSpPr>
          <p:cNvPr id="7" name="Inhaltsplatzhalter 2"/>
          <p:cNvSpPr txBox="1">
            <a:spLocks/>
          </p:cNvSpPr>
          <p:nvPr/>
        </p:nvSpPr>
        <p:spPr>
          <a:xfrm>
            <a:off x="5076056" y="5111750"/>
            <a:ext cx="3167904" cy="876272"/>
          </a:xfrm>
          <a:prstGeom prst="rect">
            <a:avLst/>
          </a:prstGeom>
        </p:spPr>
        <p:txBody>
          <a:bodyPr lIns="0" tIns="0" rIns="0" bIns="0">
            <a:normAutofit lnSpcReduction="10000"/>
          </a:bodyPr>
          <a:lstStyle>
            <a:lvl1pPr marL="0" indent="0" algn="l" defTabSz="914400" rtl="0" eaLnBrk="1" latinLnBrk="0" hangingPunct="1">
              <a:spcBef>
                <a:spcPct val="20000"/>
              </a:spcBef>
              <a:buFont typeface="Arial" panose="020B0604020202020204" pitchFamily="34" charset="0"/>
              <a:buNone/>
              <a:defRPr sz="1800" kern="1200" baseline="0">
                <a:solidFill>
                  <a:srgbClr val="0B2659"/>
                </a:solidFill>
                <a:latin typeface="Lucida Sans" panose="020B06020305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fontAlgn="auto">
              <a:spcAft>
                <a:spcPts val="0"/>
              </a:spcAft>
            </a:pPr>
            <a:r>
              <a:rPr lang="en-US" sz="1900" u="sng" dirty="0"/>
              <a:t>Energy</a:t>
            </a:r>
          </a:p>
          <a:p>
            <a:pPr algn="ctr" fontAlgn="auto">
              <a:spcAft>
                <a:spcPts val="0"/>
              </a:spcAft>
            </a:pPr>
            <a:r>
              <a:rPr lang="en-US" sz="1900" dirty="0"/>
              <a:t>A smooth supply with PRTG</a:t>
            </a:r>
          </a:p>
          <a:p>
            <a:pPr fontAlgn="auto">
              <a:spcAft>
                <a:spcPts val="0"/>
              </a:spcAft>
            </a:pPr>
            <a:endParaRPr lang="en-US" dirty="0"/>
          </a:p>
          <a:p>
            <a:pPr marL="285750" indent="-285750" fontAlgn="auto">
              <a:spcAft>
                <a:spcPts val="0"/>
              </a:spcAft>
              <a:buFont typeface="Arial" panose="020B0604020202020204" pitchFamily="34" charset="0"/>
              <a:buChar char="•"/>
            </a:pPr>
            <a:endParaRPr lang="en-US" dirty="0"/>
          </a:p>
          <a:p>
            <a:pPr marL="285750" indent="-285750" fontAlgn="auto">
              <a:spcAft>
                <a:spcPts val="0"/>
              </a:spcAft>
              <a:buFont typeface="Arial" panose="020B0604020202020204" pitchFamily="34" charset="0"/>
              <a:buChar char="•"/>
            </a:pPr>
            <a:endParaRPr lang="en-US" dirty="0"/>
          </a:p>
          <a:p>
            <a:pPr marL="285750" indent="-285750" fontAlgn="auto">
              <a:spcAft>
                <a:spcPts val="0"/>
              </a:spcAft>
              <a:buFont typeface="Arial" panose="020B0604020202020204" pitchFamily="34" charset="0"/>
              <a:buChar char="•"/>
            </a:pPr>
            <a:endParaRPr lang="en-US" dirty="0"/>
          </a:p>
          <a:p>
            <a:pPr fontAlgn="auto">
              <a:spcAft>
                <a:spcPts val="0"/>
              </a:spcAft>
            </a:pPr>
            <a:endParaRPr lang="en-US" dirty="0"/>
          </a:p>
        </p:txBody>
      </p:sp>
      <p:sp>
        <p:nvSpPr>
          <p:cNvPr id="8" name="Rechteck 7"/>
          <p:cNvSpPr/>
          <p:nvPr/>
        </p:nvSpPr>
        <p:spPr>
          <a:xfrm>
            <a:off x="7524328" y="5690218"/>
            <a:ext cx="1143355"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2414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Cost</a:t>
            </a:r>
            <a:r>
              <a:rPr lang="de-DE" dirty="0"/>
              <a:t> </a:t>
            </a:r>
            <a:r>
              <a:rPr lang="de-DE" dirty="0" err="1"/>
              <a:t>Effective</a:t>
            </a:r>
            <a:r>
              <a:rPr lang="de-DE" dirty="0"/>
              <a:t>, Lean </a:t>
            </a:r>
            <a:r>
              <a:rPr lang="de-DE" dirty="0" err="1"/>
              <a:t>and</a:t>
            </a:r>
            <a:r>
              <a:rPr lang="de-DE" dirty="0"/>
              <a:t> Simple</a:t>
            </a:r>
          </a:p>
        </p:txBody>
      </p:sp>
      <p:sp>
        <p:nvSpPr>
          <p:cNvPr id="14" name="Rectangle 13"/>
          <p:cNvSpPr/>
          <p:nvPr/>
        </p:nvSpPr>
        <p:spPr>
          <a:xfrm>
            <a:off x="539552" y="5029771"/>
            <a:ext cx="7920000" cy="492443"/>
          </a:xfrm>
          <a:prstGeom prst="rect">
            <a:avLst/>
          </a:prstGeom>
        </p:spPr>
        <p:txBody>
          <a:bodyPr wrap="square">
            <a:spAutoFit/>
          </a:bodyPr>
          <a:lstStyle/>
          <a:p>
            <a:r>
              <a:rPr lang="en-US" sz="1300" dirty="0">
                <a:solidFill>
                  <a:srgbClr val="212C52"/>
                </a:solidFill>
                <a:latin typeface="Lucida Sans" panose="020B0602030504020204" pitchFamily="34" charset="0"/>
              </a:rPr>
              <a:t>For MSPs: All PRTG licenses from the free 100 sensor license up to the PRTG XL5 license include the entire MSP feature set.</a:t>
            </a:r>
            <a:endParaRPr lang="en-US" sz="1300" dirty="0">
              <a:latin typeface="Lucida Sans" panose="020B0602030504020204" pitchFamily="34" charset="0"/>
            </a:endParaRPr>
          </a:p>
        </p:txBody>
      </p:sp>
      <p:sp>
        <p:nvSpPr>
          <p:cNvPr id="15" name="Rechteck 23"/>
          <p:cNvSpPr/>
          <p:nvPr/>
        </p:nvSpPr>
        <p:spPr>
          <a:xfrm>
            <a:off x="574056" y="5810618"/>
            <a:ext cx="7885495" cy="215444"/>
          </a:xfrm>
          <a:prstGeom prst="rect">
            <a:avLst/>
          </a:prstGeom>
        </p:spPr>
        <p:txBody>
          <a:bodyPr wrap="square">
            <a:spAutoFit/>
          </a:bodyPr>
          <a:lstStyle/>
          <a:p>
            <a:r>
              <a:rPr lang="de-DE" sz="800" dirty="0">
                <a:solidFill>
                  <a:prstClr val="white">
                    <a:lumMod val="50000"/>
                  </a:prstClr>
                </a:solidFill>
                <a:latin typeface="Lucida Sans" panose="020B0602030504020204" pitchFamily="34" charset="0"/>
                <a:cs typeface="Lucida Grande"/>
              </a:rPr>
              <a:t>*The </a:t>
            </a:r>
            <a:r>
              <a:rPr lang="en-US" sz="800" dirty="0">
                <a:solidFill>
                  <a:prstClr val="white">
                    <a:lumMod val="50000"/>
                  </a:prstClr>
                </a:solidFill>
                <a:latin typeface="Lucida Sans" panose="020B0602030504020204" pitchFamily="34" charset="0"/>
                <a:cs typeface="Lucida Grande"/>
              </a:rPr>
              <a:t>PRTG XL5 allows to install PRTG on up to 5 servers worldwide.</a:t>
            </a:r>
            <a:endParaRPr lang="en-US" sz="800" dirty="0">
              <a:solidFill>
                <a:prstClr val="white">
                  <a:lumMod val="50000"/>
                </a:prstClr>
              </a:solidFill>
              <a:latin typeface="Lucida Sans" panose="020B0602030504020204" pitchFamily="34" charset="0"/>
              <a:ea typeface="ＭＳ Ｐゴシック" charset="0"/>
              <a:cs typeface="Lucida Grande"/>
            </a:endParaRPr>
          </a:p>
        </p:txBody>
      </p:sp>
      <p:sp>
        <p:nvSpPr>
          <p:cNvPr id="16" name="Rechteck 24"/>
          <p:cNvSpPr/>
          <p:nvPr/>
        </p:nvSpPr>
        <p:spPr bwMode="auto">
          <a:xfrm>
            <a:off x="539552" y="1988840"/>
            <a:ext cx="7920000" cy="2613024"/>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solidFill>
                <a:prstClr val="black"/>
              </a:solidFill>
              <a:latin typeface="Times" charset="0"/>
              <a:ea typeface="ＭＳ Ｐゴシック" charset="0"/>
            </a:endParaRPr>
          </a:p>
        </p:txBody>
      </p:sp>
      <p:sp>
        <p:nvSpPr>
          <p:cNvPr id="17" name="Rechteck 25"/>
          <p:cNvSpPr/>
          <p:nvPr/>
        </p:nvSpPr>
        <p:spPr bwMode="auto">
          <a:xfrm>
            <a:off x="539552" y="3140968"/>
            <a:ext cx="7920000" cy="360040"/>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solidFill>
                <a:prstClr val="black"/>
              </a:solidFill>
              <a:latin typeface="Times" charset="0"/>
              <a:ea typeface="ＭＳ Ｐゴシック" charset="0"/>
            </a:endParaRPr>
          </a:p>
        </p:txBody>
      </p:sp>
      <p:sp>
        <p:nvSpPr>
          <p:cNvPr id="18" name="Rechteck 26"/>
          <p:cNvSpPr/>
          <p:nvPr/>
        </p:nvSpPr>
        <p:spPr bwMode="auto">
          <a:xfrm>
            <a:off x="539552" y="3861048"/>
            <a:ext cx="7920000" cy="360040"/>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solidFill>
                <a:prstClr val="black"/>
              </a:solidFill>
              <a:latin typeface="Times" charset="0"/>
              <a:ea typeface="ＭＳ Ｐゴシック" charset="0"/>
            </a:endParaRPr>
          </a:p>
        </p:txBody>
      </p:sp>
      <p:sp>
        <p:nvSpPr>
          <p:cNvPr id="20" name="Rechteck 29"/>
          <p:cNvSpPr/>
          <p:nvPr/>
        </p:nvSpPr>
        <p:spPr bwMode="auto">
          <a:xfrm>
            <a:off x="539552" y="2420888"/>
            <a:ext cx="7920000" cy="360040"/>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solidFill>
                <a:prstClr val="black"/>
              </a:solidFill>
              <a:latin typeface="Times" charset="0"/>
              <a:ea typeface="ＭＳ Ｐゴシック" charset="0"/>
            </a:endParaRPr>
          </a:p>
        </p:txBody>
      </p:sp>
      <p:sp>
        <p:nvSpPr>
          <p:cNvPr id="21" name="Rechteck 30"/>
          <p:cNvSpPr/>
          <p:nvPr/>
        </p:nvSpPr>
        <p:spPr bwMode="auto">
          <a:xfrm>
            <a:off x="539552" y="1628800"/>
            <a:ext cx="7920000" cy="432048"/>
          </a:xfrm>
          <a:prstGeom prst="rect">
            <a:avLst/>
          </a:prstGeom>
          <a:solidFill>
            <a:srgbClr val="C0CC1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solidFill>
                <a:srgbClr val="0B2659"/>
              </a:solidFill>
              <a:latin typeface="Times" charset="0"/>
              <a:ea typeface="ＭＳ Ｐゴシック" charset="0"/>
            </a:endParaRPr>
          </a:p>
        </p:txBody>
      </p:sp>
      <p:sp>
        <p:nvSpPr>
          <p:cNvPr id="22" name="Text Box 4"/>
          <p:cNvSpPr txBox="1">
            <a:spLocks noChangeArrowheads="1"/>
          </p:cNvSpPr>
          <p:nvPr/>
        </p:nvSpPr>
        <p:spPr bwMode="auto">
          <a:xfrm>
            <a:off x="539552" y="1628800"/>
            <a:ext cx="4608512" cy="3333220"/>
          </a:xfrm>
          <a:prstGeom prst="rect">
            <a:avLst/>
          </a:prstGeom>
          <a:noFill/>
          <a:ln>
            <a:noFill/>
          </a:ln>
          <a:effectLs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eaLnBrk="0" fontAlgn="base" hangingPunct="0">
              <a:lnSpc>
                <a:spcPct val="130000"/>
              </a:lnSpc>
              <a:spcBef>
                <a:spcPct val="50000"/>
              </a:spcBef>
              <a:spcAft>
                <a:spcPct val="0"/>
              </a:spcAft>
              <a:tabLst>
                <a:tab pos="3406775" algn="l"/>
                <a:tab pos="6096000" algn="r"/>
              </a:tabLst>
              <a:defRPr/>
            </a:pPr>
            <a:r>
              <a:rPr lang="en-GB" sz="1800" dirty="0">
                <a:solidFill>
                  <a:srgbClr val="0B2659"/>
                </a:solidFill>
                <a:latin typeface="Lucida Sans" panose="020B0602030504020204" pitchFamily="34" charset="0"/>
                <a:ea typeface="ＭＳ Ｐゴシック" charset="0"/>
              </a:rPr>
              <a:t>PRTG License</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Freeware Edition</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PRTG Network Monitor 500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PRTG Network Monitor 1000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PRTG Network Monitor 2500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PRTG Network Monitor 5000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PRTG Network Monitor XL1</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PRTG Network Monitor XL5*</a:t>
            </a:r>
          </a:p>
          <a:p>
            <a:pPr eaLnBrk="0" fontAlgn="base" hangingPunct="0">
              <a:lnSpc>
                <a:spcPct val="130000"/>
              </a:lnSpc>
              <a:spcBef>
                <a:spcPct val="50000"/>
              </a:spcBef>
              <a:spcAft>
                <a:spcPct val="0"/>
              </a:spcAft>
              <a:tabLst>
                <a:tab pos="3406775" algn="l"/>
                <a:tab pos="6096000" algn="r"/>
              </a:tabLst>
              <a:defRPr/>
            </a:pPr>
            <a:endParaRPr lang="en-GB" sz="1300" dirty="0">
              <a:solidFill>
                <a:srgbClr val="0B2659"/>
              </a:solidFill>
              <a:latin typeface="Lucida Sans" panose="020B0602030504020204" pitchFamily="34" charset="0"/>
              <a:ea typeface="ＭＳ Ｐゴシック" charset="0"/>
              <a:cs typeface="Lucida Grande"/>
            </a:endParaRPr>
          </a:p>
        </p:txBody>
      </p:sp>
      <p:sp>
        <p:nvSpPr>
          <p:cNvPr id="23" name="Text Box 4"/>
          <p:cNvSpPr txBox="1">
            <a:spLocks noChangeArrowheads="1"/>
          </p:cNvSpPr>
          <p:nvPr/>
        </p:nvSpPr>
        <p:spPr bwMode="auto">
          <a:xfrm>
            <a:off x="4633480" y="1628800"/>
            <a:ext cx="1368152" cy="3333220"/>
          </a:xfrm>
          <a:prstGeom prst="rect">
            <a:avLst/>
          </a:prstGeom>
          <a:noFill/>
          <a:ln>
            <a:noFill/>
          </a:ln>
          <a:effectLs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eaLnBrk="0" fontAlgn="base" hangingPunct="0">
              <a:lnSpc>
                <a:spcPct val="130000"/>
              </a:lnSpc>
              <a:spcBef>
                <a:spcPct val="50000"/>
              </a:spcBef>
              <a:spcAft>
                <a:spcPct val="0"/>
              </a:spcAft>
              <a:tabLst>
                <a:tab pos="3406775" algn="l"/>
                <a:tab pos="6096000" algn="r"/>
              </a:tabLst>
              <a:defRPr/>
            </a:pPr>
            <a:r>
              <a:rPr lang="en-GB" sz="1800" dirty="0">
                <a:solidFill>
                  <a:srgbClr val="0B2659"/>
                </a:solidFill>
                <a:latin typeface="Lucida Sans" panose="020B0602030504020204" pitchFamily="34" charset="0"/>
                <a:ea typeface="ＭＳ Ｐゴシック" charset="0"/>
              </a:rPr>
              <a:t>Sensors</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100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500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1000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2500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5000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not restricted</a:t>
            </a:r>
          </a:p>
          <a:p>
            <a:pPr eaLnBrk="0" hangingPunct="0">
              <a:lnSpc>
                <a:spcPct val="130000"/>
              </a:lnSpc>
              <a:spcBef>
                <a:spcPct val="50000"/>
              </a:spcBef>
              <a:tabLst>
                <a:tab pos="3406775" algn="l"/>
                <a:tab pos="6096000" algn="r"/>
              </a:tabLst>
              <a:defRPr/>
            </a:pPr>
            <a:r>
              <a:rPr lang="en-GB" sz="1300" dirty="0">
                <a:solidFill>
                  <a:srgbClr val="0B2659"/>
                </a:solidFill>
                <a:latin typeface="Lucida Sans" panose="020B0602030504020204" pitchFamily="34" charset="0"/>
                <a:cs typeface="Lucida Grande"/>
              </a:rPr>
              <a:t>not restricted</a:t>
            </a:r>
            <a:endParaRPr lang="en-GB" sz="1300" dirty="0">
              <a:solidFill>
                <a:srgbClr val="0B2659"/>
              </a:solidFill>
              <a:latin typeface="Lucida Sans" panose="020B0602030504020204" pitchFamily="34" charset="0"/>
              <a:ea typeface="ＭＳ Ｐゴシック" charset="0"/>
              <a:cs typeface="Lucida Grande"/>
            </a:endParaRPr>
          </a:p>
          <a:p>
            <a:pPr eaLnBrk="0" fontAlgn="base" hangingPunct="0">
              <a:lnSpc>
                <a:spcPct val="130000"/>
              </a:lnSpc>
              <a:spcBef>
                <a:spcPct val="50000"/>
              </a:spcBef>
              <a:spcAft>
                <a:spcPct val="0"/>
              </a:spcAft>
              <a:tabLst>
                <a:tab pos="3406775" algn="l"/>
                <a:tab pos="6096000" algn="r"/>
              </a:tabLst>
              <a:defRPr/>
            </a:pPr>
            <a:endParaRPr lang="en-GB" sz="1300" dirty="0">
              <a:solidFill>
                <a:srgbClr val="0B2659"/>
              </a:solidFill>
              <a:latin typeface="Lucida Sans" panose="020B0602030504020204" pitchFamily="34" charset="0"/>
              <a:ea typeface="ＭＳ Ｐゴシック" charset="0"/>
              <a:cs typeface="Lucida Grande"/>
            </a:endParaRPr>
          </a:p>
        </p:txBody>
      </p:sp>
      <p:sp>
        <p:nvSpPr>
          <p:cNvPr id="29" name="Text Box 4"/>
          <p:cNvSpPr txBox="1">
            <a:spLocks noChangeArrowheads="1"/>
          </p:cNvSpPr>
          <p:nvPr/>
        </p:nvSpPr>
        <p:spPr bwMode="auto">
          <a:xfrm>
            <a:off x="7342808" y="1628742"/>
            <a:ext cx="1368152" cy="2973122"/>
          </a:xfrm>
          <a:prstGeom prst="rect">
            <a:avLst/>
          </a:prstGeom>
          <a:noFill/>
          <a:ln>
            <a:noFill/>
          </a:ln>
          <a:effectLs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eaLnBrk="0" fontAlgn="base" hangingPunct="0">
              <a:lnSpc>
                <a:spcPct val="130000"/>
              </a:lnSpc>
              <a:spcBef>
                <a:spcPct val="50000"/>
              </a:spcBef>
              <a:spcAft>
                <a:spcPct val="0"/>
              </a:spcAft>
              <a:tabLst>
                <a:tab pos="3406775" algn="l"/>
                <a:tab pos="6096000" algn="r"/>
              </a:tabLst>
              <a:defRPr/>
            </a:pPr>
            <a:r>
              <a:rPr lang="pt-PT" sz="1800" dirty="0">
                <a:solidFill>
                  <a:srgbClr val="0B2659"/>
                </a:solidFill>
                <a:latin typeface="Lucida Sans" panose="020B0602030504020204" pitchFamily="34" charset="0"/>
                <a:ea typeface="ＭＳ Ｐゴシック" charset="0"/>
                <a:cs typeface="Lucida Grande"/>
              </a:rPr>
              <a:t>RRP</a:t>
            </a:r>
            <a:r>
              <a:rPr lang="en-GB" sz="1800" dirty="0">
                <a:solidFill>
                  <a:srgbClr val="0B2659"/>
                </a:solidFill>
                <a:latin typeface="Lucida Sans" panose="020B0602030504020204" pitchFamily="34" charset="0"/>
                <a:ea typeface="ＭＳ Ｐゴシック" charset="0"/>
                <a:cs typeface="Lucida Grande"/>
              </a:rPr>
              <a:t> </a:t>
            </a:r>
            <a:r>
              <a:rPr lang="en-GB" sz="1800" dirty="0">
                <a:solidFill>
                  <a:srgbClr val="0B2659"/>
                </a:solidFill>
                <a:latin typeface="Lucida Sans" panose="020B0602030504020204" pitchFamily="34" charset="0"/>
                <a:ea typeface="ＭＳ Ｐゴシック" charset="0"/>
              </a:rPr>
              <a:t>€</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free</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€ 1,200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€ 2,150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€ 4,500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 </a:t>
            </a:r>
            <a:r>
              <a:rPr lang="en-GB" sz="1300" dirty="0">
                <a:solidFill>
                  <a:srgbClr val="0B2659"/>
                </a:solidFill>
                <a:latin typeface="Lucida Sans" panose="020B0602030504020204" pitchFamily="34" charset="0"/>
                <a:cs typeface="Lucida Grande"/>
              </a:rPr>
              <a:t>8</a:t>
            </a:r>
            <a:r>
              <a:rPr lang="en-GB" sz="1300" dirty="0">
                <a:solidFill>
                  <a:srgbClr val="0B2659"/>
                </a:solidFill>
                <a:latin typeface="Lucida Sans" panose="020B0602030504020204" pitchFamily="34" charset="0"/>
                <a:ea typeface="ＭＳ Ｐゴシック" charset="0"/>
                <a:cs typeface="Lucida Grande"/>
              </a:rPr>
              <a:t>,000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€ 12,900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 </a:t>
            </a:r>
            <a:r>
              <a:rPr lang="en-GB" sz="1300" dirty="0">
                <a:solidFill>
                  <a:srgbClr val="0B2659"/>
                </a:solidFill>
                <a:latin typeface="Lucida Sans" panose="020B0602030504020204" pitchFamily="34" charset="0"/>
                <a:cs typeface="Lucida Grande"/>
              </a:rPr>
              <a:t>45</a:t>
            </a:r>
            <a:r>
              <a:rPr lang="en-GB" sz="1300" dirty="0">
                <a:solidFill>
                  <a:srgbClr val="0B2659"/>
                </a:solidFill>
                <a:latin typeface="Lucida Sans" panose="020B0602030504020204" pitchFamily="34" charset="0"/>
                <a:ea typeface="ＭＳ Ｐゴシック" charset="0"/>
                <a:cs typeface="Lucida Grande"/>
              </a:rPr>
              <a:t>,000</a:t>
            </a:r>
          </a:p>
        </p:txBody>
      </p:sp>
      <p:sp>
        <p:nvSpPr>
          <p:cNvPr id="36" name="Text Box 4"/>
          <p:cNvSpPr txBox="1">
            <a:spLocks noChangeArrowheads="1"/>
          </p:cNvSpPr>
          <p:nvPr/>
        </p:nvSpPr>
        <p:spPr bwMode="auto">
          <a:xfrm>
            <a:off x="5908821" y="1628742"/>
            <a:ext cx="1368152" cy="2973122"/>
          </a:xfrm>
          <a:prstGeom prst="rect">
            <a:avLst/>
          </a:prstGeom>
          <a:noFill/>
          <a:ln>
            <a:noFill/>
          </a:ln>
          <a:effectLs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eaLnBrk="0" fontAlgn="base" hangingPunct="0">
              <a:lnSpc>
                <a:spcPct val="130000"/>
              </a:lnSpc>
              <a:spcBef>
                <a:spcPct val="50000"/>
              </a:spcBef>
              <a:spcAft>
                <a:spcPct val="0"/>
              </a:spcAft>
              <a:tabLst>
                <a:tab pos="3406775" algn="l"/>
                <a:tab pos="6096000" algn="r"/>
              </a:tabLst>
              <a:defRPr/>
            </a:pPr>
            <a:r>
              <a:rPr lang="pt-PT" sz="1800" dirty="0">
                <a:solidFill>
                  <a:srgbClr val="0B2659"/>
                </a:solidFill>
                <a:latin typeface="Lucida Sans" panose="020B0602030504020204" pitchFamily="34" charset="0"/>
                <a:ea typeface="ＭＳ Ｐゴシック" charset="0"/>
                <a:cs typeface="Lucida Grande"/>
              </a:rPr>
              <a:t>RRP</a:t>
            </a:r>
            <a:r>
              <a:rPr lang="pt-PT" sz="1800" dirty="0">
                <a:solidFill>
                  <a:prstClr val="white"/>
                </a:solidFill>
                <a:latin typeface="Lucida Sans" panose="020B0602030504020204" pitchFamily="34" charset="0"/>
                <a:ea typeface="ＭＳ Ｐゴシック" charset="0"/>
                <a:cs typeface="Lucida Grande"/>
              </a:rPr>
              <a:t> </a:t>
            </a:r>
            <a:r>
              <a:rPr lang="en-GB" sz="1800" dirty="0">
                <a:solidFill>
                  <a:srgbClr val="0B2659"/>
                </a:solidFill>
                <a:latin typeface="Lucida Sans" panose="020B0602030504020204" pitchFamily="34" charset="0"/>
                <a:ea typeface="ＭＳ Ｐゴシック" charset="0"/>
              </a:rPr>
              <a:t>US$</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free</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US$ 1,600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US$ 2,850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US$ 6,150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US$ </a:t>
            </a:r>
            <a:r>
              <a:rPr lang="en-GB" sz="1300" dirty="0">
                <a:solidFill>
                  <a:srgbClr val="0B2659"/>
                </a:solidFill>
                <a:latin typeface="Lucida Sans" panose="020B0602030504020204" pitchFamily="34" charset="0"/>
                <a:cs typeface="Lucida Grande"/>
              </a:rPr>
              <a:t>10</a:t>
            </a:r>
            <a:r>
              <a:rPr lang="en-GB" sz="1300" dirty="0">
                <a:solidFill>
                  <a:srgbClr val="0B2659"/>
                </a:solidFill>
                <a:latin typeface="Lucida Sans" panose="020B0602030504020204" pitchFamily="34" charset="0"/>
                <a:ea typeface="ＭＳ Ｐゴシック" charset="0"/>
                <a:cs typeface="Lucida Grande"/>
              </a:rPr>
              <a:t>,500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US$ 16,900</a:t>
            </a:r>
          </a:p>
          <a:p>
            <a:pPr eaLnBrk="0" fontAlgn="base" hangingPunct="0">
              <a:lnSpc>
                <a:spcPct val="130000"/>
              </a:lnSpc>
              <a:spcBef>
                <a:spcPct val="50000"/>
              </a:spcBef>
              <a:spcAft>
                <a:spcPct val="0"/>
              </a:spcAft>
              <a:tabLst>
                <a:tab pos="3406775" algn="l"/>
                <a:tab pos="6096000" algn="r"/>
              </a:tabLst>
              <a:defRPr/>
            </a:pPr>
            <a:r>
              <a:rPr lang="en-GB" sz="1300" dirty="0">
                <a:solidFill>
                  <a:srgbClr val="0B2659"/>
                </a:solidFill>
                <a:latin typeface="Lucida Sans" panose="020B0602030504020204" pitchFamily="34" charset="0"/>
                <a:ea typeface="ＭＳ Ｐゴシック" charset="0"/>
                <a:cs typeface="Lucida Grande"/>
              </a:rPr>
              <a:t>US$ </a:t>
            </a:r>
            <a:r>
              <a:rPr lang="en-GB" sz="1300" dirty="0">
                <a:solidFill>
                  <a:srgbClr val="0B2659"/>
                </a:solidFill>
                <a:latin typeface="Lucida Sans" panose="020B0602030504020204" pitchFamily="34" charset="0"/>
                <a:cs typeface="Lucida Grande"/>
              </a:rPr>
              <a:t>60</a:t>
            </a:r>
            <a:r>
              <a:rPr lang="en-GB" sz="1300" dirty="0">
                <a:solidFill>
                  <a:srgbClr val="0B2659"/>
                </a:solidFill>
                <a:latin typeface="Lucida Sans" panose="020B0602030504020204" pitchFamily="34" charset="0"/>
                <a:ea typeface="ＭＳ Ｐゴシック" charset="0"/>
                <a:cs typeface="Lucida Grande"/>
              </a:rPr>
              <a:t>,000</a:t>
            </a:r>
          </a:p>
        </p:txBody>
      </p:sp>
    </p:spTree>
    <p:extLst>
      <p:ext uri="{BB962C8B-B14F-4D97-AF65-F5344CB8AC3E}">
        <p14:creationId xmlns:p14="http://schemas.microsoft.com/office/powerpoint/2010/main" val="39932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0000" y="828000"/>
            <a:ext cx="8064000" cy="478800"/>
          </a:xfrm>
        </p:spPr>
        <p:txBody>
          <a:bodyPr/>
          <a:lstStyle/>
          <a:p>
            <a:r>
              <a:rPr lang="de-DE" dirty="0" err="1"/>
              <a:t>Get</a:t>
            </a:r>
            <a:r>
              <a:rPr lang="de-DE" dirty="0"/>
              <a:t> </a:t>
            </a:r>
            <a:r>
              <a:rPr lang="de-DE" dirty="0" err="1"/>
              <a:t>Active</a:t>
            </a:r>
            <a:r>
              <a:rPr lang="de-DE" dirty="0"/>
              <a:t> </a:t>
            </a:r>
            <a:r>
              <a:rPr lang="de-DE" dirty="0" err="1"/>
              <a:t>and</a:t>
            </a:r>
            <a:r>
              <a:rPr lang="de-DE" dirty="0"/>
              <a:t> </a:t>
            </a:r>
            <a:r>
              <a:rPr lang="de-DE" dirty="0" err="1"/>
              <a:t>Contact</a:t>
            </a:r>
            <a:r>
              <a:rPr lang="de-DE" dirty="0"/>
              <a:t> </a:t>
            </a:r>
            <a:r>
              <a:rPr lang="de-DE" dirty="0" err="1"/>
              <a:t>us</a:t>
            </a:r>
            <a:r>
              <a:rPr lang="de-DE" dirty="0"/>
              <a:t>! </a:t>
            </a:r>
          </a:p>
        </p:txBody>
      </p:sp>
      <p:sp>
        <p:nvSpPr>
          <p:cNvPr id="2" name="Textfeld 1"/>
          <p:cNvSpPr txBox="1"/>
          <p:nvPr/>
        </p:nvSpPr>
        <p:spPr>
          <a:xfrm>
            <a:off x="540000" y="2000936"/>
            <a:ext cx="3959992" cy="369332"/>
          </a:xfrm>
          <a:prstGeom prst="rect">
            <a:avLst/>
          </a:prstGeom>
          <a:noFill/>
        </p:spPr>
        <p:txBody>
          <a:bodyPr wrap="square" rtlCol="0">
            <a:spAutoFit/>
          </a:bodyPr>
          <a:lstStyle/>
          <a:p>
            <a:r>
              <a:rPr lang="en-US" sz="1800" dirty="0">
                <a:solidFill>
                  <a:srgbClr val="081A44"/>
                </a:solidFill>
                <a:latin typeface="Lucida Sans" panose="020B0602030504020204" pitchFamily="34" charset="0"/>
              </a:rPr>
              <a:t>Company Name</a:t>
            </a:r>
          </a:p>
        </p:txBody>
      </p:sp>
      <p:sp>
        <p:nvSpPr>
          <p:cNvPr id="5" name="Textfeld 4"/>
          <p:cNvSpPr txBox="1"/>
          <p:nvPr/>
        </p:nvSpPr>
        <p:spPr>
          <a:xfrm>
            <a:off x="540000" y="2385684"/>
            <a:ext cx="3816424" cy="1384995"/>
          </a:xfrm>
          <a:prstGeom prst="rect">
            <a:avLst/>
          </a:prstGeom>
          <a:noFill/>
        </p:spPr>
        <p:txBody>
          <a:bodyPr wrap="square" rtlCol="0">
            <a:spAutoFit/>
          </a:bodyPr>
          <a:lstStyle/>
          <a:p>
            <a:r>
              <a:rPr lang="en-US" sz="1200" dirty="0">
                <a:solidFill>
                  <a:srgbClr val="5F5F5F"/>
                </a:solidFill>
                <a:latin typeface="Lucida Sans" panose="020B0602030504020204" pitchFamily="34" charset="0"/>
              </a:rPr>
              <a:t>Street</a:t>
            </a:r>
          </a:p>
          <a:p>
            <a:endParaRPr lang="en-US" sz="1200" dirty="0">
              <a:solidFill>
                <a:srgbClr val="5F5F5F"/>
              </a:solidFill>
              <a:latin typeface="Lucida Sans" panose="020B0602030504020204" pitchFamily="34" charset="0"/>
            </a:endParaRPr>
          </a:p>
          <a:p>
            <a:r>
              <a:rPr lang="en-US" sz="1200" dirty="0">
                <a:solidFill>
                  <a:srgbClr val="5F5F5F"/>
                </a:solidFill>
                <a:latin typeface="Lucida Sans" panose="020B0602030504020204" pitchFamily="34" charset="0"/>
              </a:rPr>
              <a:t>Phone:</a:t>
            </a:r>
          </a:p>
          <a:p>
            <a:r>
              <a:rPr lang="en-US" sz="1200" dirty="0">
                <a:solidFill>
                  <a:srgbClr val="5F5F5F"/>
                </a:solidFill>
                <a:latin typeface="Lucida Sans" panose="020B0602030504020204" pitchFamily="34" charset="0"/>
              </a:rPr>
              <a:t>Fax:</a:t>
            </a:r>
          </a:p>
          <a:p>
            <a:endParaRPr lang="en-US" sz="1200" dirty="0">
              <a:solidFill>
                <a:srgbClr val="5F5F5F"/>
              </a:solidFill>
              <a:latin typeface="Lucida Sans" panose="020B0602030504020204" pitchFamily="34" charset="0"/>
            </a:endParaRPr>
          </a:p>
          <a:p>
            <a:r>
              <a:rPr lang="en-US" sz="1200" dirty="0">
                <a:solidFill>
                  <a:srgbClr val="5F5F5F"/>
                </a:solidFill>
                <a:latin typeface="Lucida Sans" panose="020B0602030504020204" pitchFamily="34" charset="0"/>
              </a:rPr>
              <a:t>Email:</a:t>
            </a:r>
          </a:p>
          <a:p>
            <a:r>
              <a:rPr lang="en-US" sz="1200" dirty="0">
                <a:solidFill>
                  <a:srgbClr val="5F5F5F"/>
                </a:solidFill>
                <a:latin typeface="Lucida Sans" panose="020B0602030504020204" pitchFamily="34" charset="0"/>
              </a:rPr>
              <a:t>Web:</a:t>
            </a:r>
          </a:p>
        </p:txBody>
      </p:sp>
      <p:sp>
        <p:nvSpPr>
          <p:cNvPr id="10" name="Textfeld 9"/>
          <p:cNvSpPr txBox="1"/>
          <p:nvPr/>
        </p:nvSpPr>
        <p:spPr>
          <a:xfrm>
            <a:off x="5436096" y="2016352"/>
            <a:ext cx="3239912" cy="369332"/>
          </a:xfrm>
          <a:prstGeom prst="rect">
            <a:avLst/>
          </a:prstGeom>
          <a:noFill/>
        </p:spPr>
        <p:txBody>
          <a:bodyPr wrap="square" rtlCol="0">
            <a:spAutoFit/>
          </a:bodyPr>
          <a:lstStyle/>
          <a:p>
            <a:pPr algn="r"/>
            <a:r>
              <a:rPr lang="en-US" sz="1800" dirty="0">
                <a:solidFill>
                  <a:srgbClr val="081A44"/>
                </a:solidFill>
                <a:latin typeface="Lucida Sans" panose="020B0602030504020204" pitchFamily="34" charset="0"/>
              </a:rPr>
              <a:t>Add logo here</a:t>
            </a:r>
          </a:p>
        </p:txBody>
      </p:sp>
      <p:sp>
        <p:nvSpPr>
          <p:cNvPr id="12" name="Textfeld 11"/>
          <p:cNvSpPr txBox="1"/>
          <p:nvPr/>
        </p:nvSpPr>
        <p:spPr>
          <a:xfrm>
            <a:off x="5436096" y="2458633"/>
            <a:ext cx="3239912" cy="1200329"/>
          </a:xfrm>
          <a:prstGeom prst="rect">
            <a:avLst/>
          </a:prstGeom>
          <a:noFill/>
        </p:spPr>
        <p:txBody>
          <a:bodyPr wrap="square" rtlCol="0">
            <a:spAutoFit/>
          </a:bodyPr>
          <a:lstStyle/>
          <a:p>
            <a:pPr algn="r"/>
            <a:r>
              <a:rPr lang="en-US" sz="1800" dirty="0">
                <a:solidFill>
                  <a:srgbClr val="081A44"/>
                </a:solidFill>
                <a:latin typeface="Lucida Sans" panose="020B0602030504020204" pitchFamily="34" charset="0"/>
              </a:rPr>
              <a:t>Add certifications and partner level here</a:t>
            </a:r>
          </a:p>
          <a:p>
            <a:pPr algn="r"/>
            <a:r>
              <a:rPr lang="en-US" sz="1800" dirty="0">
                <a:solidFill>
                  <a:srgbClr val="081A44"/>
                </a:solidFill>
                <a:latin typeface="Lucida Sans" panose="020B0602030504020204" pitchFamily="34" charset="0"/>
              </a:rPr>
              <a:t>e.g. Certified Monitoring Expert, Sales Professional</a:t>
            </a: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988" y="5030243"/>
            <a:ext cx="3296022" cy="539457"/>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48" y="4221088"/>
            <a:ext cx="507903" cy="554931"/>
          </a:xfrm>
          <a:prstGeom prst="rect">
            <a:avLst/>
          </a:prstGeom>
        </p:spPr>
      </p:pic>
    </p:spTree>
    <p:extLst>
      <p:ext uri="{BB962C8B-B14F-4D97-AF65-F5344CB8AC3E}">
        <p14:creationId xmlns:p14="http://schemas.microsoft.com/office/powerpoint/2010/main" val="702345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40000" y="2348880"/>
            <a:ext cx="8064000" cy="1224136"/>
          </a:xfrm>
          <a:prstGeom prst="rect">
            <a:avLst/>
          </a:prstGeom>
        </p:spPr>
        <p:txBody>
          <a:bodyPr lIns="0" tIns="0" rIns="0" bIns="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4300" dirty="0">
                <a:solidFill>
                  <a:srgbClr val="00245D"/>
                </a:solidFill>
                <a:latin typeface="Lucida Sans" panose="020B0602030504020204" pitchFamily="34" charset="0"/>
              </a:rPr>
              <a:t>Additional Content</a:t>
            </a:r>
          </a:p>
        </p:txBody>
      </p:sp>
      <p:sp>
        <p:nvSpPr>
          <p:cNvPr id="3" name="Textfeld 2"/>
          <p:cNvSpPr txBox="1"/>
          <p:nvPr/>
        </p:nvSpPr>
        <p:spPr>
          <a:xfrm>
            <a:off x="540000" y="3323019"/>
            <a:ext cx="8064000" cy="754053"/>
          </a:xfrm>
          <a:prstGeom prst="rect">
            <a:avLst/>
          </a:prstGeom>
        </p:spPr>
        <p:txBody>
          <a:bodyPr lIns="0" tIns="0" rIns="0" bIns="0" anchor="b" anchorCtr="0">
            <a:noAutofit/>
          </a:bodyPr>
          <a:lstStyle>
            <a:lvl1pPr defTabSz="914400" eaLnBrk="1" latinLnBrk="0" hangingPunct="1">
              <a:buNone/>
              <a:defRPr sz="4300" baseline="0">
                <a:solidFill>
                  <a:srgbClr val="0B2659"/>
                </a:solidFill>
                <a:latin typeface="Lucida Sans" panose="020B0602030504020204" pitchFamily="34" charset="0"/>
                <a:ea typeface="+mj-ea"/>
                <a:cs typeface="+mj-cs"/>
              </a:defRPr>
            </a:lvl1pPr>
          </a:lstStyle>
          <a:p>
            <a:r>
              <a:rPr lang="en-US" sz="3500" dirty="0"/>
              <a:t>(If necessary)</a:t>
            </a:r>
            <a:endParaRPr lang="de-DE" sz="3500" dirty="0"/>
          </a:p>
        </p:txBody>
      </p:sp>
    </p:spTree>
    <p:extLst>
      <p:ext uri="{BB962C8B-B14F-4D97-AF65-F5344CB8AC3E}">
        <p14:creationId xmlns:p14="http://schemas.microsoft.com/office/powerpoint/2010/main" val="4259491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Company</a:t>
            </a:r>
          </a:p>
        </p:txBody>
      </p:sp>
      <p:sp>
        <p:nvSpPr>
          <p:cNvPr id="8" name="Rechteck 7"/>
          <p:cNvSpPr/>
          <p:nvPr/>
        </p:nvSpPr>
        <p:spPr>
          <a:xfrm>
            <a:off x="7596784" y="5877272"/>
            <a:ext cx="107967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p:cNvSpPr>
            <a:spLocks noGrp="1"/>
          </p:cNvSpPr>
          <p:nvPr>
            <p:ph sz="half" idx="1"/>
          </p:nvPr>
        </p:nvSpPr>
        <p:spPr>
          <a:xfrm>
            <a:off x="683568" y="1534720"/>
            <a:ext cx="7776416" cy="4248032"/>
          </a:xfrm>
        </p:spPr>
        <p:txBody>
          <a:bodyPr>
            <a:normAutofit/>
          </a:bodyPr>
          <a:lstStyle/>
          <a:p>
            <a:pPr>
              <a:lnSpc>
                <a:spcPct val="150000"/>
              </a:lnSpc>
            </a:pPr>
            <a:r>
              <a:rPr lang="en-US" dirty="0"/>
              <a:t>Headquartered in Nuremberg, Germany</a:t>
            </a:r>
          </a:p>
          <a:p>
            <a:pPr>
              <a:lnSpc>
                <a:spcPct val="150000"/>
              </a:lnSpc>
            </a:pPr>
            <a:r>
              <a:rPr lang="en-US" dirty="0"/>
              <a:t>Founded in 1997 </a:t>
            </a:r>
          </a:p>
          <a:p>
            <a:pPr>
              <a:lnSpc>
                <a:spcPct val="150000"/>
              </a:lnSpc>
            </a:pPr>
            <a:r>
              <a:rPr lang="en-US" dirty="0"/>
              <a:t>190 staff (and counting...) </a:t>
            </a:r>
            <a:r>
              <a:rPr lang="en-US"/>
              <a:t>from 25 </a:t>
            </a:r>
            <a:r>
              <a:rPr lang="en-US" dirty="0"/>
              <a:t>different nationalities</a:t>
            </a:r>
          </a:p>
          <a:p>
            <a:pPr>
              <a:lnSpc>
                <a:spcPct val="150000"/>
              </a:lnSpc>
            </a:pPr>
            <a:r>
              <a:rPr lang="en-US" dirty="0"/>
              <a:t>Privately held and funded </a:t>
            </a:r>
          </a:p>
          <a:p>
            <a:pPr>
              <a:lnSpc>
                <a:spcPct val="150000"/>
              </a:lnSpc>
            </a:pPr>
            <a:r>
              <a:rPr lang="en-US" dirty="0"/>
              <a:t>Over 200,000 installations worldwide</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00" y="4731792"/>
            <a:ext cx="1905000" cy="1247775"/>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222" y="4546054"/>
            <a:ext cx="1247775" cy="1619250"/>
          </a:xfrm>
          <a:prstGeom prst="rect">
            <a:avLst/>
          </a:prstGeo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5171055"/>
            <a:ext cx="1619250" cy="447675"/>
          </a:xfrm>
          <a:prstGeom prst="rect">
            <a:avLst/>
          </a:prstGeom>
        </p:spPr>
      </p:pic>
    </p:spTree>
    <p:extLst>
      <p:ext uri="{BB962C8B-B14F-4D97-AF65-F5344CB8AC3E}">
        <p14:creationId xmlns:p14="http://schemas.microsoft.com/office/powerpoint/2010/main" val="293918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323528" y="188640"/>
            <a:ext cx="4176464"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Times" charset="0"/>
            </a:endParaRPr>
          </a:p>
        </p:txBody>
      </p:sp>
      <p:sp>
        <p:nvSpPr>
          <p:cNvPr id="16" name="Titel 1"/>
          <p:cNvSpPr>
            <a:spLocks noGrp="1"/>
          </p:cNvSpPr>
          <p:nvPr>
            <p:ph type="title"/>
          </p:nvPr>
        </p:nvSpPr>
        <p:spPr>
          <a:xfrm>
            <a:off x="540000" y="828000"/>
            <a:ext cx="8064000" cy="1016824"/>
          </a:xfrm>
        </p:spPr>
        <p:txBody>
          <a:bodyPr/>
          <a:lstStyle/>
          <a:p>
            <a:r>
              <a:rPr lang="de-DE" dirty="0" err="1"/>
              <a:t>Would</a:t>
            </a:r>
            <a:r>
              <a:rPr lang="de-DE" dirty="0"/>
              <a:t> </a:t>
            </a:r>
            <a:r>
              <a:rPr lang="de-DE" dirty="0" err="1"/>
              <a:t>You</a:t>
            </a:r>
            <a:r>
              <a:rPr lang="de-DE" dirty="0"/>
              <a:t> </a:t>
            </a:r>
            <a:r>
              <a:rPr lang="de-DE" dirty="0" err="1"/>
              <a:t>Recommend</a:t>
            </a:r>
            <a:r>
              <a:rPr lang="de-DE" dirty="0"/>
              <a:t> </a:t>
            </a:r>
            <a:br>
              <a:rPr lang="de-DE" dirty="0"/>
            </a:br>
            <a:r>
              <a:rPr lang="de-DE" dirty="0"/>
              <a:t>PRTG </a:t>
            </a:r>
            <a:r>
              <a:rPr lang="de-DE" dirty="0" err="1"/>
              <a:t>to</a:t>
            </a:r>
            <a:r>
              <a:rPr lang="de-DE" dirty="0"/>
              <a:t> </a:t>
            </a:r>
            <a:r>
              <a:rPr lang="de-DE" dirty="0" err="1"/>
              <a:t>Colleagues</a:t>
            </a:r>
            <a:r>
              <a:rPr lang="de-DE" dirty="0"/>
              <a:t>?</a:t>
            </a: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 y="5353137"/>
            <a:ext cx="1869066" cy="1440000"/>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339" y="5353137"/>
            <a:ext cx="810000" cy="1440000"/>
          </a:xfrm>
          <a:prstGeom prst="rect">
            <a:avLst/>
          </a:prstGeom>
        </p:spPr>
      </p:pic>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580" y="5353137"/>
            <a:ext cx="1080000" cy="1440000"/>
          </a:xfrm>
          <a:prstGeom prst="rect">
            <a:avLst/>
          </a:prstGeom>
        </p:spPr>
      </p:pic>
      <p:pic>
        <p:nvPicPr>
          <p:cNvPr id="18" name="Grafik 17"/>
          <p:cNvPicPr>
            <a:picLocks noChangeAspect="1"/>
          </p:cNvPicPr>
          <p:nvPr/>
        </p:nvPicPr>
        <p:blipFill rotWithShape="1">
          <a:blip r:embed="rId6">
            <a:extLst>
              <a:ext uri="{28A0092B-C50C-407E-A947-70E740481C1C}">
                <a14:useLocalDpi xmlns:a14="http://schemas.microsoft.com/office/drawing/2010/main" val="0"/>
              </a:ext>
            </a:extLst>
          </a:blip>
          <a:srcRect t="35004"/>
          <a:stretch/>
        </p:blipFill>
        <p:spPr>
          <a:xfrm>
            <a:off x="2677352" y="5353137"/>
            <a:ext cx="1246228" cy="1440000"/>
          </a:xfrm>
          <a:prstGeom prst="rect">
            <a:avLst/>
          </a:prstGeom>
        </p:spPr>
      </p:pic>
      <p:pic>
        <p:nvPicPr>
          <p:cNvPr id="19" name="Grafik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3590" y="5353137"/>
            <a:ext cx="810000" cy="1440000"/>
          </a:xfrm>
          <a:prstGeom prst="rect">
            <a:avLst/>
          </a:prstGeom>
        </p:spPr>
      </p:pic>
      <p:pic>
        <p:nvPicPr>
          <p:cNvPr id="20" name="Picture 16" descr="https://fbcdn-sphotos-f-a.akamaihd.net/hphotos-ak-ash3/562476_578562128835493_981095584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3580" y="5353137"/>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fbcdn-sphotos-e-a.akamaihd.net/hphotos-ak-ash4/q77/s720x720/1004008_613255028699536_1528610543_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580" y="5353137"/>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568" y="2358200"/>
            <a:ext cx="9965701" cy="2265536"/>
          </a:xfrm>
          <a:prstGeom prst="rect">
            <a:avLst/>
          </a:prstGeom>
        </p:spPr>
      </p:pic>
    </p:spTree>
    <p:extLst>
      <p:ext uri="{BB962C8B-B14F-4D97-AF65-F5344CB8AC3E}">
        <p14:creationId xmlns:p14="http://schemas.microsoft.com/office/powerpoint/2010/main" val="324092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el 1"/>
          <p:cNvSpPr>
            <a:spLocks noGrp="1"/>
          </p:cNvSpPr>
          <p:nvPr>
            <p:ph type="title"/>
          </p:nvPr>
        </p:nvSpPr>
        <p:spPr>
          <a:xfrm>
            <a:off x="540000" y="828000"/>
            <a:ext cx="8064000" cy="478800"/>
          </a:xfrm>
        </p:spPr>
        <p:txBody>
          <a:bodyPr>
            <a:normAutofit fontScale="90000"/>
          </a:bodyPr>
          <a:lstStyle/>
          <a:p>
            <a:r>
              <a:rPr lang="en-US" dirty="0"/>
              <a:t>Agenda</a:t>
            </a:r>
          </a:p>
        </p:txBody>
      </p:sp>
      <p:grpSp>
        <p:nvGrpSpPr>
          <p:cNvPr id="8" name="Gruppieren 9"/>
          <p:cNvGrpSpPr/>
          <p:nvPr/>
        </p:nvGrpSpPr>
        <p:grpSpPr>
          <a:xfrm>
            <a:off x="-21586" y="2151745"/>
            <a:ext cx="1342264" cy="72000"/>
            <a:chOff x="48795" y="3390487"/>
            <a:chExt cx="1502973" cy="72000"/>
          </a:xfrm>
        </p:grpSpPr>
        <p:cxnSp>
          <p:nvCxnSpPr>
            <p:cNvPr id="9" name="Gerade Verbindung 8"/>
            <p:cNvCxnSpPr/>
            <p:nvPr/>
          </p:nvCxnSpPr>
          <p:spPr>
            <a:xfrm flipH="1" flipV="1">
              <a:off x="48795" y="3431423"/>
              <a:ext cx="1410448" cy="0"/>
            </a:xfrm>
            <a:prstGeom prst="line">
              <a:avLst/>
            </a:prstGeom>
            <a:ln w="19050">
              <a:solidFill>
                <a:srgbClr val="C0CC19"/>
              </a:solidFill>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1471147" y="3390487"/>
              <a:ext cx="80621" cy="72000"/>
            </a:xfrm>
            <a:prstGeom prst="ellipse">
              <a:avLst/>
            </a:prstGeom>
            <a:ln w="19050">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 name="Gruppieren 9"/>
          <p:cNvGrpSpPr/>
          <p:nvPr/>
        </p:nvGrpSpPr>
        <p:grpSpPr>
          <a:xfrm>
            <a:off x="-5279" y="2803153"/>
            <a:ext cx="1342264" cy="72000"/>
            <a:chOff x="48795" y="3390487"/>
            <a:chExt cx="1502973" cy="72000"/>
          </a:xfrm>
        </p:grpSpPr>
        <p:cxnSp>
          <p:nvCxnSpPr>
            <p:cNvPr id="12" name="Gerade Verbindung 11"/>
            <p:cNvCxnSpPr/>
            <p:nvPr/>
          </p:nvCxnSpPr>
          <p:spPr>
            <a:xfrm flipH="1" flipV="1">
              <a:off x="48795" y="3431423"/>
              <a:ext cx="1410448" cy="0"/>
            </a:xfrm>
            <a:prstGeom prst="line">
              <a:avLst/>
            </a:prstGeom>
            <a:ln w="19050">
              <a:solidFill>
                <a:srgbClr val="C0CC19"/>
              </a:solidFill>
            </a:ln>
          </p:spPr>
          <p:style>
            <a:lnRef idx="1">
              <a:schemeClr val="accent1"/>
            </a:lnRef>
            <a:fillRef idx="0">
              <a:schemeClr val="accent1"/>
            </a:fillRef>
            <a:effectRef idx="0">
              <a:schemeClr val="accent1"/>
            </a:effectRef>
            <a:fontRef idx="minor">
              <a:schemeClr val="tx1"/>
            </a:fontRef>
          </p:style>
        </p:cxnSp>
        <p:sp>
          <p:nvSpPr>
            <p:cNvPr id="13" name="Ellipse 42"/>
            <p:cNvSpPr/>
            <p:nvPr/>
          </p:nvSpPr>
          <p:spPr>
            <a:xfrm>
              <a:off x="1471147" y="3390487"/>
              <a:ext cx="80621" cy="72000"/>
            </a:xfrm>
            <a:prstGeom prst="ellipse">
              <a:avLst/>
            </a:prstGeom>
            <a:ln w="19050">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 name="Gruppieren 9"/>
          <p:cNvGrpSpPr/>
          <p:nvPr/>
        </p:nvGrpSpPr>
        <p:grpSpPr>
          <a:xfrm>
            <a:off x="0" y="3478201"/>
            <a:ext cx="1342264" cy="72000"/>
            <a:chOff x="48795" y="3390487"/>
            <a:chExt cx="1502973" cy="72000"/>
          </a:xfrm>
        </p:grpSpPr>
        <p:cxnSp>
          <p:nvCxnSpPr>
            <p:cNvPr id="15" name="Gerade Verbindung 14"/>
            <p:cNvCxnSpPr/>
            <p:nvPr/>
          </p:nvCxnSpPr>
          <p:spPr>
            <a:xfrm flipH="1" flipV="1">
              <a:off x="48795" y="3431423"/>
              <a:ext cx="1410448" cy="0"/>
            </a:xfrm>
            <a:prstGeom prst="line">
              <a:avLst/>
            </a:prstGeom>
            <a:ln w="19050">
              <a:solidFill>
                <a:srgbClr val="C0CC19"/>
              </a:solidFill>
            </a:ln>
          </p:spPr>
          <p:style>
            <a:lnRef idx="1">
              <a:schemeClr val="accent1"/>
            </a:lnRef>
            <a:fillRef idx="0">
              <a:schemeClr val="accent1"/>
            </a:fillRef>
            <a:effectRef idx="0">
              <a:schemeClr val="accent1"/>
            </a:effectRef>
            <a:fontRef idx="minor">
              <a:schemeClr val="tx1"/>
            </a:fontRef>
          </p:style>
        </p:cxnSp>
        <p:sp>
          <p:nvSpPr>
            <p:cNvPr id="16" name="Ellipse 49"/>
            <p:cNvSpPr/>
            <p:nvPr/>
          </p:nvSpPr>
          <p:spPr>
            <a:xfrm>
              <a:off x="1471147" y="3390487"/>
              <a:ext cx="80621" cy="72000"/>
            </a:xfrm>
            <a:prstGeom prst="ellipse">
              <a:avLst/>
            </a:prstGeom>
            <a:ln w="19050">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uppieren 9"/>
          <p:cNvGrpSpPr/>
          <p:nvPr/>
        </p:nvGrpSpPr>
        <p:grpSpPr>
          <a:xfrm>
            <a:off x="0" y="4166531"/>
            <a:ext cx="1342264" cy="72000"/>
            <a:chOff x="48795" y="3390487"/>
            <a:chExt cx="1502973" cy="72000"/>
          </a:xfrm>
        </p:grpSpPr>
        <p:cxnSp>
          <p:nvCxnSpPr>
            <p:cNvPr id="18" name="Gerade Verbindung 17"/>
            <p:cNvCxnSpPr/>
            <p:nvPr/>
          </p:nvCxnSpPr>
          <p:spPr>
            <a:xfrm flipH="1" flipV="1">
              <a:off x="48795" y="3431423"/>
              <a:ext cx="1410448" cy="0"/>
            </a:xfrm>
            <a:prstGeom prst="line">
              <a:avLst/>
            </a:prstGeom>
            <a:ln w="19050">
              <a:solidFill>
                <a:srgbClr val="C0CC19"/>
              </a:solidFill>
            </a:ln>
          </p:spPr>
          <p:style>
            <a:lnRef idx="1">
              <a:schemeClr val="accent1"/>
            </a:lnRef>
            <a:fillRef idx="0">
              <a:schemeClr val="accent1"/>
            </a:fillRef>
            <a:effectRef idx="0">
              <a:schemeClr val="accent1"/>
            </a:effectRef>
            <a:fontRef idx="minor">
              <a:schemeClr val="tx1"/>
            </a:fontRef>
          </p:style>
        </p:cxnSp>
        <p:sp>
          <p:nvSpPr>
            <p:cNvPr id="19" name="Ellipse 56"/>
            <p:cNvSpPr/>
            <p:nvPr/>
          </p:nvSpPr>
          <p:spPr>
            <a:xfrm>
              <a:off x="1471147" y="3390487"/>
              <a:ext cx="80621" cy="72000"/>
            </a:xfrm>
            <a:prstGeom prst="ellipse">
              <a:avLst/>
            </a:prstGeom>
            <a:ln w="19050">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0" name="Gruppieren 9"/>
          <p:cNvGrpSpPr/>
          <p:nvPr/>
        </p:nvGrpSpPr>
        <p:grpSpPr>
          <a:xfrm>
            <a:off x="-11482" y="4791222"/>
            <a:ext cx="1342264" cy="72000"/>
            <a:chOff x="48795" y="3390487"/>
            <a:chExt cx="1502973" cy="72000"/>
          </a:xfrm>
        </p:grpSpPr>
        <p:cxnSp>
          <p:nvCxnSpPr>
            <p:cNvPr id="21" name="Gerade Verbindung 20"/>
            <p:cNvCxnSpPr/>
            <p:nvPr/>
          </p:nvCxnSpPr>
          <p:spPr>
            <a:xfrm flipH="1" flipV="1">
              <a:off x="48795" y="3431423"/>
              <a:ext cx="1410448" cy="0"/>
            </a:xfrm>
            <a:prstGeom prst="line">
              <a:avLst/>
            </a:prstGeom>
            <a:ln w="19050">
              <a:solidFill>
                <a:srgbClr val="C0CC19"/>
              </a:solidFill>
            </a:ln>
          </p:spPr>
          <p:style>
            <a:lnRef idx="1">
              <a:schemeClr val="accent1"/>
            </a:lnRef>
            <a:fillRef idx="0">
              <a:schemeClr val="accent1"/>
            </a:fillRef>
            <a:effectRef idx="0">
              <a:schemeClr val="accent1"/>
            </a:effectRef>
            <a:fontRef idx="minor">
              <a:schemeClr val="tx1"/>
            </a:fontRef>
          </p:style>
        </p:cxnSp>
        <p:sp>
          <p:nvSpPr>
            <p:cNvPr id="22" name="Ellipse 59"/>
            <p:cNvSpPr/>
            <p:nvPr/>
          </p:nvSpPr>
          <p:spPr>
            <a:xfrm>
              <a:off x="1471147" y="3390487"/>
              <a:ext cx="80621" cy="72000"/>
            </a:xfrm>
            <a:prstGeom prst="ellipse">
              <a:avLst/>
            </a:prstGeom>
            <a:ln w="19050">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3" name="Gruppieren 9"/>
          <p:cNvGrpSpPr/>
          <p:nvPr/>
        </p:nvGrpSpPr>
        <p:grpSpPr>
          <a:xfrm>
            <a:off x="0" y="5451912"/>
            <a:ext cx="1342264" cy="72000"/>
            <a:chOff x="48795" y="3390487"/>
            <a:chExt cx="1502973" cy="72000"/>
          </a:xfrm>
        </p:grpSpPr>
        <p:cxnSp>
          <p:nvCxnSpPr>
            <p:cNvPr id="24" name="Gerade Verbindung 23"/>
            <p:cNvCxnSpPr/>
            <p:nvPr/>
          </p:nvCxnSpPr>
          <p:spPr>
            <a:xfrm flipH="1" flipV="1">
              <a:off x="48795" y="3431423"/>
              <a:ext cx="1410448" cy="0"/>
            </a:xfrm>
            <a:prstGeom prst="line">
              <a:avLst/>
            </a:prstGeom>
            <a:ln w="19050">
              <a:solidFill>
                <a:srgbClr val="C0CC19"/>
              </a:solidFill>
            </a:ln>
          </p:spPr>
          <p:style>
            <a:lnRef idx="1">
              <a:schemeClr val="accent1"/>
            </a:lnRef>
            <a:fillRef idx="0">
              <a:schemeClr val="accent1"/>
            </a:fillRef>
            <a:effectRef idx="0">
              <a:schemeClr val="accent1"/>
            </a:effectRef>
            <a:fontRef idx="minor">
              <a:schemeClr val="tx1"/>
            </a:fontRef>
          </p:style>
        </p:cxnSp>
        <p:sp>
          <p:nvSpPr>
            <p:cNvPr id="25" name="Ellipse 62"/>
            <p:cNvSpPr/>
            <p:nvPr/>
          </p:nvSpPr>
          <p:spPr>
            <a:xfrm>
              <a:off x="1471147" y="3390487"/>
              <a:ext cx="80621" cy="72000"/>
            </a:xfrm>
            <a:prstGeom prst="ellipse">
              <a:avLst/>
            </a:prstGeom>
            <a:ln w="19050">
              <a:solidFill>
                <a:srgbClr val="C0CC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 name="Textfeld 1"/>
          <p:cNvSpPr txBox="1"/>
          <p:nvPr/>
        </p:nvSpPr>
        <p:spPr>
          <a:xfrm>
            <a:off x="1424904" y="2003079"/>
            <a:ext cx="4803280" cy="369332"/>
          </a:xfrm>
          <a:prstGeom prst="rect">
            <a:avLst/>
          </a:prstGeom>
          <a:noFill/>
        </p:spPr>
        <p:txBody>
          <a:bodyPr wrap="square" rtlCol="0">
            <a:spAutoFit/>
          </a:bodyPr>
          <a:lstStyle/>
          <a:p>
            <a:pPr lvl="0" fontAlgn="auto">
              <a:spcBef>
                <a:spcPct val="20000"/>
              </a:spcBef>
              <a:spcAft>
                <a:spcPts val="0"/>
              </a:spcAft>
            </a:pPr>
            <a:r>
              <a:rPr lang="en-US" sz="1800" dirty="0">
                <a:solidFill>
                  <a:srgbClr val="0B2659"/>
                </a:solidFill>
                <a:latin typeface="Lucida Sans" panose="020B0602030504020204" pitchFamily="34" charset="0"/>
                <a:ea typeface="+mn-ea"/>
                <a:cs typeface="+mn-cs"/>
              </a:rPr>
              <a:t>The Purpose and Benefits of Monitoring</a:t>
            </a:r>
          </a:p>
        </p:txBody>
      </p:sp>
      <p:sp>
        <p:nvSpPr>
          <p:cNvPr id="26" name="Textfeld 25"/>
          <p:cNvSpPr txBox="1"/>
          <p:nvPr/>
        </p:nvSpPr>
        <p:spPr>
          <a:xfrm>
            <a:off x="1424904" y="2654487"/>
            <a:ext cx="3723160" cy="369332"/>
          </a:xfrm>
          <a:prstGeom prst="rect">
            <a:avLst/>
          </a:prstGeom>
          <a:noFill/>
        </p:spPr>
        <p:txBody>
          <a:bodyPr wrap="square" rtlCol="0">
            <a:spAutoFit/>
          </a:bodyPr>
          <a:lstStyle/>
          <a:p>
            <a:pPr lvl="0" fontAlgn="auto">
              <a:spcBef>
                <a:spcPct val="20000"/>
              </a:spcBef>
              <a:spcAft>
                <a:spcPts val="0"/>
              </a:spcAft>
            </a:pPr>
            <a:r>
              <a:rPr lang="en-US" sz="1800" dirty="0">
                <a:solidFill>
                  <a:srgbClr val="0B2659"/>
                </a:solidFill>
                <a:latin typeface="Lucida Sans" panose="020B0602030504020204" pitchFamily="34" charset="0"/>
                <a:ea typeface="+mn-ea"/>
                <a:cs typeface="+mn-cs"/>
              </a:rPr>
              <a:t>Monitoring: A Market Overview</a:t>
            </a:r>
          </a:p>
        </p:txBody>
      </p:sp>
      <p:sp>
        <p:nvSpPr>
          <p:cNvPr id="27" name="Textfeld 26"/>
          <p:cNvSpPr txBox="1"/>
          <p:nvPr/>
        </p:nvSpPr>
        <p:spPr>
          <a:xfrm>
            <a:off x="1427441" y="3329535"/>
            <a:ext cx="3723160" cy="369332"/>
          </a:xfrm>
          <a:prstGeom prst="rect">
            <a:avLst/>
          </a:prstGeom>
          <a:noFill/>
        </p:spPr>
        <p:txBody>
          <a:bodyPr wrap="square" rtlCol="0">
            <a:spAutoFit/>
          </a:bodyPr>
          <a:lstStyle/>
          <a:p>
            <a:pPr lvl="0" fontAlgn="auto">
              <a:spcBef>
                <a:spcPct val="20000"/>
              </a:spcBef>
              <a:spcAft>
                <a:spcPts val="0"/>
              </a:spcAft>
            </a:pPr>
            <a:r>
              <a:rPr lang="en-US" sz="1800" dirty="0">
                <a:solidFill>
                  <a:srgbClr val="0B2659"/>
                </a:solidFill>
                <a:latin typeface="Lucida Sans" panose="020B0602030504020204" pitchFamily="34" charset="0"/>
                <a:ea typeface="+mn-ea"/>
                <a:cs typeface="+mn-cs"/>
              </a:rPr>
              <a:t>The Monitoring Must Haves</a:t>
            </a:r>
          </a:p>
        </p:txBody>
      </p:sp>
      <p:sp>
        <p:nvSpPr>
          <p:cNvPr id="28" name="Textfeld 27"/>
          <p:cNvSpPr txBox="1"/>
          <p:nvPr/>
        </p:nvSpPr>
        <p:spPr>
          <a:xfrm>
            <a:off x="1424904" y="4017865"/>
            <a:ext cx="3939184" cy="369332"/>
          </a:xfrm>
          <a:prstGeom prst="rect">
            <a:avLst/>
          </a:prstGeom>
          <a:noFill/>
        </p:spPr>
        <p:txBody>
          <a:bodyPr wrap="square" rtlCol="0">
            <a:spAutoFit/>
          </a:bodyPr>
          <a:lstStyle/>
          <a:p>
            <a:pPr lvl="0" fontAlgn="auto">
              <a:spcBef>
                <a:spcPct val="20000"/>
              </a:spcBef>
              <a:spcAft>
                <a:spcPts val="0"/>
              </a:spcAft>
            </a:pPr>
            <a:r>
              <a:rPr lang="en-US" sz="1800" dirty="0">
                <a:solidFill>
                  <a:srgbClr val="0B2659"/>
                </a:solidFill>
                <a:latin typeface="Lucida Sans" panose="020B0602030504020204" pitchFamily="34" charset="0"/>
                <a:ea typeface="+mn-ea"/>
                <a:cs typeface="+mn-cs"/>
              </a:rPr>
              <a:t>Simplify Your Network with PRTG</a:t>
            </a:r>
          </a:p>
        </p:txBody>
      </p:sp>
      <p:sp>
        <p:nvSpPr>
          <p:cNvPr id="29" name="Textfeld 28"/>
          <p:cNvSpPr txBox="1"/>
          <p:nvPr/>
        </p:nvSpPr>
        <p:spPr>
          <a:xfrm>
            <a:off x="1424904" y="4637678"/>
            <a:ext cx="3723160" cy="369332"/>
          </a:xfrm>
          <a:prstGeom prst="rect">
            <a:avLst/>
          </a:prstGeom>
          <a:noFill/>
        </p:spPr>
        <p:txBody>
          <a:bodyPr wrap="square" rtlCol="0">
            <a:spAutoFit/>
          </a:bodyPr>
          <a:lstStyle/>
          <a:p>
            <a:pPr lvl="0" fontAlgn="auto">
              <a:spcBef>
                <a:spcPct val="20000"/>
              </a:spcBef>
              <a:spcAft>
                <a:spcPts val="0"/>
              </a:spcAft>
            </a:pPr>
            <a:r>
              <a:rPr lang="en-US" sz="1800" dirty="0">
                <a:solidFill>
                  <a:srgbClr val="0B2659"/>
                </a:solidFill>
                <a:latin typeface="Lucida Sans" panose="020B0602030504020204" pitchFamily="34" charset="0"/>
                <a:ea typeface="+mn-ea"/>
                <a:cs typeface="+mn-cs"/>
              </a:rPr>
              <a:t>PRTG – The Vertical All-rounder</a:t>
            </a:r>
          </a:p>
        </p:txBody>
      </p:sp>
      <p:sp>
        <p:nvSpPr>
          <p:cNvPr id="30" name="Textfeld 29"/>
          <p:cNvSpPr txBox="1"/>
          <p:nvPr/>
        </p:nvSpPr>
        <p:spPr>
          <a:xfrm>
            <a:off x="1434978" y="5303246"/>
            <a:ext cx="4793205" cy="369332"/>
          </a:xfrm>
          <a:prstGeom prst="rect">
            <a:avLst/>
          </a:prstGeom>
          <a:noFill/>
        </p:spPr>
        <p:txBody>
          <a:bodyPr wrap="square" rtlCol="0">
            <a:spAutoFit/>
          </a:bodyPr>
          <a:lstStyle/>
          <a:p>
            <a:pPr lvl="0" fontAlgn="auto">
              <a:spcBef>
                <a:spcPct val="20000"/>
              </a:spcBef>
              <a:spcAft>
                <a:spcPts val="0"/>
              </a:spcAft>
            </a:pPr>
            <a:r>
              <a:rPr lang="en-US" sz="1800" dirty="0">
                <a:solidFill>
                  <a:srgbClr val="0B2659"/>
                </a:solidFill>
                <a:latin typeface="Lucida Sans" panose="020B0602030504020204" pitchFamily="34" charset="0"/>
                <a:ea typeface="+mn-ea"/>
                <a:cs typeface="+mn-cs"/>
              </a:rPr>
              <a:t>Cost effective, lean and simple licensing</a:t>
            </a:r>
          </a:p>
        </p:txBody>
      </p:sp>
    </p:spTree>
    <p:extLst>
      <p:ext uri="{BB962C8B-B14F-4D97-AF65-F5344CB8AC3E}">
        <p14:creationId xmlns:p14="http://schemas.microsoft.com/office/powerpoint/2010/main" val="244917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1"/>
          <p:cNvSpPr>
            <a:spLocks noGrp="1"/>
          </p:cNvSpPr>
          <p:nvPr>
            <p:ph type="title"/>
          </p:nvPr>
        </p:nvSpPr>
        <p:spPr>
          <a:xfrm>
            <a:off x="540000" y="828000"/>
            <a:ext cx="8064000" cy="478800"/>
          </a:xfrm>
        </p:spPr>
        <p:txBody>
          <a:bodyPr/>
          <a:lstStyle/>
          <a:p>
            <a:r>
              <a:rPr lang="en-US" dirty="0"/>
              <a:t>Main Struggles Within Networks </a:t>
            </a:r>
          </a:p>
        </p:txBody>
      </p:sp>
      <p:sp>
        <p:nvSpPr>
          <p:cNvPr id="77" name="Textfeld 76"/>
          <p:cNvSpPr txBox="1"/>
          <p:nvPr/>
        </p:nvSpPr>
        <p:spPr>
          <a:xfrm>
            <a:off x="4355976" y="2037965"/>
            <a:ext cx="3910045" cy="369332"/>
          </a:xfrm>
          <a:prstGeom prst="rect">
            <a:avLst/>
          </a:prstGeom>
          <a:noFill/>
        </p:spPr>
        <p:txBody>
          <a:bodyPr wrap="none" rtlCol="0">
            <a:spAutoFit/>
          </a:bodyPr>
          <a:lstStyle/>
          <a:p>
            <a:pPr fontAlgn="base">
              <a:spcBef>
                <a:spcPct val="0"/>
              </a:spcBef>
              <a:spcAft>
                <a:spcPct val="0"/>
              </a:spcAft>
            </a:pPr>
            <a:r>
              <a:rPr lang="de-DE" sz="1800" b="1" dirty="0">
                <a:solidFill>
                  <a:srgbClr val="A0C62C"/>
                </a:solidFill>
                <a:latin typeface="Lucida Sans" panose="020B0602030504020204" pitchFamily="34" charset="0"/>
                <a:ea typeface="ＭＳ Ｐゴシック" charset="0"/>
                <a:sym typeface="Wingdings"/>
              </a:rPr>
              <a:t>  RATIONALIZE &amp; CENTRALIZE</a:t>
            </a:r>
            <a:endParaRPr lang="de-DE" sz="1800" b="1" dirty="0">
              <a:solidFill>
                <a:srgbClr val="A0C62C"/>
              </a:solidFill>
              <a:latin typeface="Lucida Sans" panose="020B0602030504020204" pitchFamily="34" charset="0"/>
              <a:ea typeface="ＭＳ Ｐゴシック" charset="0"/>
            </a:endParaRPr>
          </a:p>
        </p:txBody>
      </p:sp>
      <p:sp>
        <p:nvSpPr>
          <p:cNvPr id="78" name="Textfeld 77"/>
          <p:cNvSpPr txBox="1"/>
          <p:nvPr/>
        </p:nvSpPr>
        <p:spPr>
          <a:xfrm>
            <a:off x="4355976" y="3052076"/>
            <a:ext cx="2879314" cy="369332"/>
          </a:xfrm>
          <a:prstGeom prst="rect">
            <a:avLst/>
          </a:prstGeom>
          <a:noFill/>
        </p:spPr>
        <p:txBody>
          <a:bodyPr wrap="none" rtlCol="0">
            <a:spAutoFit/>
          </a:bodyPr>
          <a:lstStyle/>
          <a:p>
            <a:pPr fontAlgn="base">
              <a:spcBef>
                <a:spcPct val="0"/>
              </a:spcBef>
              <a:spcAft>
                <a:spcPct val="0"/>
              </a:spcAft>
            </a:pPr>
            <a:r>
              <a:rPr lang="de-DE" sz="1800" b="1" dirty="0">
                <a:solidFill>
                  <a:srgbClr val="E78E23"/>
                </a:solidFill>
                <a:latin typeface="Lucida Sans" panose="020B0602030504020204" pitchFamily="34" charset="0"/>
                <a:ea typeface="ＭＳ Ｐゴシック" charset="0"/>
                <a:sym typeface="Wingdings"/>
              </a:rPr>
              <a:t>  FIGHT COMPLEXITY</a:t>
            </a:r>
            <a:endParaRPr lang="de-DE" sz="1800" b="1" dirty="0">
              <a:solidFill>
                <a:srgbClr val="E78E23"/>
              </a:solidFill>
              <a:latin typeface="Lucida Sans" panose="020B0602030504020204" pitchFamily="34" charset="0"/>
              <a:ea typeface="ＭＳ Ｐゴシック" charset="0"/>
            </a:endParaRPr>
          </a:p>
        </p:txBody>
      </p:sp>
      <p:sp>
        <p:nvSpPr>
          <p:cNvPr id="79" name="Textfeld 78"/>
          <p:cNvSpPr txBox="1"/>
          <p:nvPr/>
        </p:nvSpPr>
        <p:spPr>
          <a:xfrm>
            <a:off x="4355975" y="4066187"/>
            <a:ext cx="4347665" cy="369332"/>
          </a:xfrm>
          <a:prstGeom prst="rect">
            <a:avLst/>
          </a:prstGeom>
          <a:noFill/>
        </p:spPr>
        <p:txBody>
          <a:bodyPr wrap="none" rtlCol="0">
            <a:spAutoFit/>
          </a:bodyPr>
          <a:lstStyle/>
          <a:p>
            <a:pPr fontAlgn="base">
              <a:spcBef>
                <a:spcPct val="0"/>
              </a:spcBef>
              <a:spcAft>
                <a:spcPct val="0"/>
              </a:spcAft>
            </a:pPr>
            <a:r>
              <a:rPr lang="de-DE" sz="1800" b="1" dirty="0">
                <a:solidFill>
                  <a:srgbClr val="CD004D"/>
                </a:solidFill>
                <a:latin typeface="Lucida Sans" panose="020B0602030504020204" pitchFamily="34" charset="0"/>
                <a:ea typeface="ＭＳ Ｐゴシック" charset="0"/>
                <a:sym typeface="Wingdings"/>
              </a:rPr>
              <a:t>  </a:t>
            </a:r>
            <a:r>
              <a:rPr lang="de-DE" sz="1800" b="1" dirty="0">
                <a:solidFill>
                  <a:srgbClr val="CD004D"/>
                </a:solidFill>
                <a:latin typeface="Lucida Sans" panose="020B0602030504020204" pitchFamily="34" charset="0"/>
                <a:ea typeface="ＭＳ Ｐゴシック" charset="0"/>
              </a:rPr>
              <a:t>ON-PREMISE AND CLOUD-BASED</a:t>
            </a:r>
          </a:p>
        </p:txBody>
      </p:sp>
      <p:grpSp>
        <p:nvGrpSpPr>
          <p:cNvPr id="83" name="Gruppieren 9"/>
          <p:cNvGrpSpPr/>
          <p:nvPr/>
        </p:nvGrpSpPr>
        <p:grpSpPr>
          <a:xfrm>
            <a:off x="539552" y="1916832"/>
            <a:ext cx="3600400" cy="910364"/>
            <a:chOff x="533406" y="2356060"/>
            <a:chExt cx="3171260" cy="910364"/>
          </a:xfrm>
        </p:grpSpPr>
        <p:sp>
          <p:nvSpPr>
            <p:cNvPr id="84" name="Abgerundetes Rechteck 83"/>
            <p:cNvSpPr/>
            <p:nvPr/>
          </p:nvSpPr>
          <p:spPr>
            <a:xfrm>
              <a:off x="533406" y="2356060"/>
              <a:ext cx="3171260" cy="648072"/>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a:solidFill>
                  <a:prstClr val="black"/>
                </a:solidFill>
                <a:latin typeface="Lucida Sans" panose="020B0602030504020204" pitchFamily="34" charset="0"/>
                <a:ea typeface="ＭＳ Ｐゴシック" charset="0"/>
              </a:endParaRPr>
            </a:p>
          </p:txBody>
        </p:sp>
        <p:sp>
          <p:nvSpPr>
            <p:cNvPr id="85" name="Rechtwinkliges Dreieck 84"/>
            <p:cNvSpPr/>
            <p:nvPr/>
          </p:nvSpPr>
          <p:spPr>
            <a:xfrm flipH="1" flipV="1">
              <a:off x="611560" y="2906384"/>
              <a:ext cx="252536" cy="360040"/>
            </a:xfrm>
            <a:prstGeom prst="rtTriangle">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a:solidFill>
                  <a:prstClr val="black"/>
                </a:solidFill>
                <a:latin typeface="Lucida Sans" panose="020B0602030504020204" pitchFamily="34" charset="0"/>
                <a:ea typeface="ＭＳ Ｐゴシック" charset="0"/>
              </a:endParaRPr>
            </a:p>
          </p:txBody>
        </p:sp>
      </p:grpSp>
      <p:grpSp>
        <p:nvGrpSpPr>
          <p:cNvPr id="86" name="Gruppieren 10"/>
          <p:cNvGrpSpPr/>
          <p:nvPr/>
        </p:nvGrpSpPr>
        <p:grpSpPr>
          <a:xfrm>
            <a:off x="539552" y="2917764"/>
            <a:ext cx="3600400" cy="910364"/>
            <a:chOff x="539552" y="2356060"/>
            <a:chExt cx="3171261" cy="910364"/>
          </a:xfrm>
          <a:solidFill>
            <a:srgbClr val="FFC000"/>
          </a:solidFill>
        </p:grpSpPr>
        <p:sp>
          <p:nvSpPr>
            <p:cNvPr id="87" name="Abgerundetes Rechteck 86"/>
            <p:cNvSpPr/>
            <p:nvPr/>
          </p:nvSpPr>
          <p:spPr>
            <a:xfrm>
              <a:off x="539552" y="2356060"/>
              <a:ext cx="3171261" cy="648072"/>
            </a:xfrm>
            <a:prstGeom prst="roundRect">
              <a:avLst/>
            </a:prstGeom>
            <a:solidFill>
              <a:srgbClr val="E78E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a:solidFill>
                  <a:prstClr val="black"/>
                </a:solidFill>
                <a:latin typeface="Lucida Sans" panose="020B0602030504020204" pitchFamily="34" charset="0"/>
                <a:ea typeface="ＭＳ Ｐゴシック" charset="0"/>
              </a:endParaRPr>
            </a:p>
          </p:txBody>
        </p:sp>
        <p:sp>
          <p:nvSpPr>
            <p:cNvPr id="88" name="Rechtwinkliges Dreieck 87"/>
            <p:cNvSpPr/>
            <p:nvPr/>
          </p:nvSpPr>
          <p:spPr>
            <a:xfrm flipH="1" flipV="1">
              <a:off x="618537" y="2906384"/>
              <a:ext cx="252536" cy="360040"/>
            </a:xfrm>
            <a:prstGeom prst="rtTriangle">
              <a:avLst/>
            </a:prstGeom>
            <a:solidFill>
              <a:srgbClr val="E78E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a:solidFill>
                  <a:prstClr val="black"/>
                </a:solidFill>
                <a:latin typeface="Lucida Sans" panose="020B0602030504020204" pitchFamily="34" charset="0"/>
                <a:ea typeface="ＭＳ Ｐゴシック" charset="0"/>
              </a:endParaRPr>
            </a:p>
          </p:txBody>
        </p:sp>
      </p:grpSp>
      <p:sp>
        <p:nvSpPr>
          <p:cNvPr id="89" name="Abgerundetes Rechteck 88"/>
          <p:cNvSpPr/>
          <p:nvPr/>
        </p:nvSpPr>
        <p:spPr>
          <a:xfrm>
            <a:off x="546529" y="3925876"/>
            <a:ext cx="3593423" cy="648072"/>
          </a:xfrm>
          <a:prstGeom prst="roundRect">
            <a:avLst/>
          </a:prstGeom>
          <a:solidFill>
            <a:srgbClr val="CD004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dirty="0">
              <a:solidFill>
                <a:prstClr val="black"/>
              </a:solidFill>
              <a:latin typeface="Lucida Sans" panose="020B0602030504020204" pitchFamily="34" charset="0"/>
              <a:ea typeface="ＭＳ Ｐゴシック" charset="0"/>
            </a:endParaRPr>
          </a:p>
        </p:txBody>
      </p:sp>
      <p:sp>
        <p:nvSpPr>
          <p:cNvPr id="90" name="Textfeld 89"/>
          <p:cNvSpPr txBox="1"/>
          <p:nvPr/>
        </p:nvSpPr>
        <p:spPr>
          <a:xfrm>
            <a:off x="611560" y="2045285"/>
            <a:ext cx="1550424" cy="369332"/>
          </a:xfrm>
          <a:prstGeom prst="rect">
            <a:avLst/>
          </a:prstGeom>
          <a:noFill/>
        </p:spPr>
        <p:txBody>
          <a:bodyPr wrap="none" rtlCol="0">
            <a:spAutoFit/>
          </a:bodyPr>
          <a:lstStyle/>
          <a:p>
            <a:pPr fontAlgn="base">
              <a:spcBef>
                <a:spcPct val="0"/>
              </a:spcBef>
              <a:spcAft>
                <a:spcPct val="0"/>
              </a:spcAft>
            </a:pPr>
            <a:r>
              <a:rPr lang="de-DE" sz="1800" b="1" dirty="0">
                <a:solidFill>
                  <a:prstClr val="white"/>
                </a:solidFill>
                <a:latin typeface="Lucida Sans" panose="020B0602030504020204" pitchFamily="34" charset="0"/>
                <a:ea typeface="ＭＳ Ｐゴシック" charset="0"/>
              </a:rPr>
              <a:t>HARDWARE</a:t>
            </a:r>
          </a:p>
        </p:txBody>
      </p:sp>
      <p:sp>
        <p:nvSpPr>
          <p:cNvPr id="91" name="Textfeld 90"/>
          <p:cNvSpPr txBox="1"/>
          <p:nvPr/>
        </p:nvSpPr>
        <p:spPr>
          <a:xfrm>
            <a:off x="611560" y="3059396"/>
            <a:ext cx="2215671" cy="369332"/>
          </a:xfrm>
          <a:prstGeom prst="rect">
            <a:avLst/>
          </a:prstGeom>
          <a:noFill/>
        </p:spPr>
        <p:txBody>
          <a:bodyPr wrap="none" rtlCol="0">
            <a:spAutoFit/>
          </a:bodyPr>
          <a:lstStyle/>
          <a:p>
            <a:pPr fontAlgn="base">
              <a:spcBef>
                <a:spcPct val="0"/>
              </a:spcBef>
              <a:spcAft>
                <a:spcPct val="0"/>
              </a:spcAft>
            </a:pPr>
            <a:r>
              <a:rPr lang="de-DE" sz="1800" b="1" dirty="0">
                <a:solidFill>
                  <a:prstClr val="white"/>
                </a:solidFill>
                <a:latin typeface="Lucida Sans" panose="020B0602030504020204" pitchFamily="34" charset="0"/>
                <a:ea typeface="ＭＳ Ｐゴシック" charset="0"/>
              </a:rPr>
              <a:t>VIRTUALIZATION</a:t>
            </a:r>
          </a:p>
        </p:txBody>
      </p:sp>
      <p:sp>
        <p:nvSpPr>
          <p:cNvPr id="92" name="Textfeld 91"/>
          <p:cNvSpPr txBox="1"/>
          <p:nvPr/>
        </p:nvSpPr>
        <p:spPr>
          <a:xfrm>
            <a:off x="611560" y="4057177"/>
            <a:ext cx="1919115" cy="369332"/>
          </a:xfrm>
          <a:prstGeom prst="rect">
            <a:avLst/>
          </a:prstGeom>
          <a:noFill/>
        </p:spPr>
        <p:txBody>
          <a:bodyPr wrap="none" rtlCol="0">
            <a:spAutoFit/>
          </a:bodyPr>
          <a:lstStyle/>
          <a:p>
            <a:pPr fontAlgn="base">
              <a:spcBef>
                <a:spcPct val="0"/>
              </a:spcBef>
              <a:spcAft>
                <a:spcPct val="0"/>
              </a:spcAft>
            </a:pPr>
            <a:r>
              <a:rPr lang="de-DE" sz="1800" b="1" dirty="0">
                <a:solidFill>
                  <a:prstClr val="white"/>
                </a:solidFill>
                <a:latin typeface="Lucida Sans" panose="020B0602030504020204" pitchFamily="34" charset="0"/>
                <a:ea typeface="ＭＳ Ｐゴシック" charset="0"/>
              </a:rPr>
              <a:t>APPLICATIONS</a:t>
            </a:r>
          </a:p>
        </p:txBody>
      </p:sp>
      <p:sp>
        <p:nvSpPr>
          <p:cNvPr id="16" name="Rechtwinkliges Dreieck 15"/>
          <p:cNvSpPr/>
          <p:nvPr/>
        </p:nvSpPr>
        <p:spPr>
          <a:xfrm flipH="1" flipV="1">
            <a:off x="628283" y="4457660"/>
            <a:ext cx="286709" cy="360040"/>
          </a:xfrm>
          <a:prstGeom prst="rtTriangle">
            <a:avLst/>
          </a:prstGeom>
          <a:solidFill>
            <a:srgbClr val="CD004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a:solidFill>
                <a:prstClr val="black"/>
              </a:solidFill>
              <a:latin typeface="Lucida Sans" panose="020B0602030504020204" pitchFamily="34" charset="0"/>
              <a:ea typeface="ＭＳ Ｐゴシック" charset="0"/>
            </a:endParaRPr>
          </a:p>
        </p:txBody>
      </p:sp>
      <p:sp>
        <p:nvSpPr>
          <p:cNvPr id="17" name="Abgerundetes Rechteck 16"/>
          <p:cNvSpPr/>
          <p:nvPr/>
        </p:nvSpPr>
        <p:spPr>
          <a:xfrm>
            <a:off x="546529" y="4910346"/>
            <a:ext cx="3593423" cy="648072"/>
          </a:xfrm>
          <a:prstGeom prst="roundRect">
            <a:avLst/>
          </a:prstGeom>
          <a:solidFill>
            <a:srgbClr val="081A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000">
              <a:solidFill>
                <a:prstClr val="black"/>
              </a:solidFill>
              <a:latin typeface="Lucida Sans" panose="020B0602030504020204" pitchFamily="34" charset="0"/>
              <a:ea typeface="ＭＳ Ｐゴシック" charset="0"/>
            </a:endParaRPr>
          </a:p>
        </p:txBody>
      </p:sp>
      <p:sp>
        <p:nvSpPr>
          <p:cNvPr id="18" name="Textfeld 17"/>
          <p:cNvSpPr txBox="1"/>
          <p:nvPr/>
        </p:nvSpPr>
        <p:spPr>
          <a:xfrm>
            <a:off x="573084" y="5047879"/>
            <a:ext cx="1314784" cy="369332"/>
          </a:xfrm>
          <a:prstGeom prst="rect">
            <a:avLst/>
          </a:prstGeom>
          <a:noFill/>
        </p:spPr>
        <p:txBody>
          <a:bodyPr wrap="none" rtlCol="0">
            <a:spAutoFit/>
          </a:bodyPr>
          <a:lstStyle/>
          <a:p>
            <a:pPr fontAlgn="base">
              <a:spcBef>
                <a:spcPct val="0"/>
              </a:spcBef>
              <a:spcAft>
                <a:spcPct val="0"/>
              </a:spcAft>
            </a:pPr>
            <a:r>
              <a:rPr lang="de-DE" sz="1800" b="1" dirty="0">
                <a:solidFill>
                  <a:prstClr val="white"/>
                </a:solidFill>
                <a:latin typeface="Lucida Sans" panose="020B0602030504020204" pitchFamily="34" charset="0"/>
                <a:ea typeface="ＭＳ Ｐゴシック" charset="0"/>
              </a:rPr>
              <a:t>OUTAGES</a:t>
            </a:r>
            <a:endParaRPr lang="de-DE" sz="2000" b="1" dirty="0">
              <a:solidFill>
                <a:prstClr val="white"/>
              </a:solidFill>
              <a:latin typeface="Lucida Sans" panose="020B0602030504020204" pitchFamily="34" charset="0"/>
              <a:ea typeface="ＭＳ Ｐゴシック" charset="0"/>
            </a:endParaRPr>
          </a:p>
        </p:txBody>
      </p:sp>
      <p:sp>
        <p:nvSpPr>
          <p:cNvPr id="19" name="Textfeld 18"/>
          <p:cNvSpPr txBox="1"/>
          <p:nvPr/>
        </p:nvSpPr>
        <p:spPr>
          <a:xfrm>
            <a:off x="4389638" y="5040559"/>
            <a:ext cx="2970685" cy="369332"/>
          </a:xfrm>
          <a:prstGeom prst="rect">
            <a:avLst/>
          </a:prstGeom>
          <a:noFill/>
        </p:spPr>
        <p:txBody>
          <a:bodyPr wrap="none" rtlCol="0">
            <a:spAutoFit/>
          </a:bodyPr>
          <a:lstStyle/>
          <a:p>
            <a:pPr fontAlgn="base">
              <a:spcBef>
                <a:spcPct val="0"/>
              </a:spcBef>
              <a:spcAft>
                <a:spcPct val="0"/>
              </a:spcAft>
            </a:pPr>
            <a:r>
              <a:rPr lang="de-DE" sz="1800" b="1" dirty="0">
                <a:solidFill>
                  <a:srgbClr val="00245D"/>
                </a:solidFill>
                <a:latin typeface="Lucida Sans" panose="020B0602030504020204" pitchFamily="34" charset="0"/>
                <a:ea typeface="ＭＳ Ｐゴシック" charset="0"/>
                <a:sym typeface="Wingdings"/>
              </a:rPr>
              <a:t>  </a:t>
            </a:r>
            <a:r>
              <a:rPr lang="de-DE" sz="1800" b="1" dirty="0">
                <a:solidFill>
                  <a:srgbClr val="00245D"/>
                </a:solidFill>
                <a:latin typeface="Lucida Sans" panose="020B0602030504020204" pitchFamily="34" charset="0"/>
                <a:ea typeface="ＭＳ Ｐゴシック" charset="0"/>
              </a:rPr>
              <a:t>REDUCE &amp; OPTIMIZE</a:t>
            </a:r>
          </a:p>
        </p:txBody>
      </p:sp>
    </p:spTree>
    <p:extLst>
      <p:ext uri="{BB962C8B-B14F-4D97-AF65-F5344CB8AC3E}">
        <p14:creationId xmlns:p14="http://schemas.microsoft.com/office/powerpoint/2010/main" val="261404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Objectives</a:t>
            </a:r>
            <a:r>
              <a:rPr lang="de-DE" dirty="0"/>
              <a:t> </a:t>
            </a:r>
            <a:r>
              <a:rPr lang="de-DE" dirty="0" err="1"/>
              <a:t>of</a:t>
            </a:r>
            <a:r>
              <a:rPr lang="de-DE" dirty="0"/>
              <a:t> Monitoring</a:t>
            </a:r>
            <a:endParaRPr lang="en-US" dirty="0"/>
          </a:p>
        </p:txBody>
      </p:sp>
      <p:graphicFrame>
        <p:nvGraphicFramePr>
          <p:cNvPr id="6" name="Diagramm 5"/>
          <p:cNvGraphicFramePr/>
          <p:nvPr>
            <p:extLst>
              <p:ext uri="{D42A27DB-BD31-4B8C-83A1-F6EECF244321}">
                <p14:modId xmlns:p14="http://schemas.microsoft.com/office/powerpoint/2010/main" val="150922409"/>
              </p:ext>
            </p:extLst>
          </p:nvPr>
        </p:nvGraphicFramePr>
        <p:xfrm>
          <a:off x="3779912" y="2567162"/>
          <a:ext cx="4752528" cy="2085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C:\Users\kdietsch\Desktop\prtg-k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1" y="2636839"/>
            <a:ext cx="2746883" cy="199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98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erade Verbindung 35"/>
          <p:cNvCxnSpPr/>
          <p:nvPr/>
        </p:nvCxnSpPr>
        <p:spPr>
          <a:xfrm flipV="1">
            <a:off x="2937082" y="4077018"/>
            <a:ext cx="1358551" cy="1146782"/>
          </a:xfrm>
          <a:prstGeom prst="line">
            <a:avLst/>
          </a:prstGeom>
          <a:ln w="38100">
            <a:solidFill>
              <a:srgbClr val="081A44"/>
            </a:solidFill>
            <a:prstDash val="sysDot"/>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flipH="1" flipV="1">
            <a:off x="4540101" y="4082418"/>
            <a:ext cx="1358551" cy="1146782"/>
          </a:xfrm>
          <a:prstGeom prst="line">
            <a:avLst/>
          </a:prstGeom>
          <a:ln w="38100">
            <a:solidFill>
              <a:srgbClr val="081A44"/>
            </a:solidFill>
            <a:prstDash val="sysDot"/>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flipH="1">
            <a:off x="4549707" y="2936073"/>
            <a:ext cx="1358551" cy="1146782"/>
          </a:xfrm>
          <a:prstGeom prst="line">
            <a:avLst/>
          </a:prstGeom>
          <a:ln w="38100">
            <a:solidFill>
              <a:srgbClr val="081A44"/>
            </a:solidFill>
            <a:prstDash val="sysDot"/>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2937081" y="2928979"/>
            <a:ext cx="1358551" cy="1146782"/>
          </a:xfrm>
          <a:prstGeom prst="line">
            <a:avLst/>
          </a:prstGeom>
          <a:ln w="38100">
            <a:solidFill>
              <a:srgbClr val="081A44"/>
            </a:solidFill>
            <a:prstDash val="sysDot"/>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3707904" y="3579236"/>
            <a:ext cx="1440160" cy="100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itel 1"/>
          <p:cNvSpPr txBox="1">
            <a:spLocks/>
          </p:cNvSpPr>
          <p:nvPr/>
        </p:nvSpPr>
        <p:spPr>
          <a:xfrm>
            <a:off x="539552" y="828000"/>
            <a:ext cx="8064000" cy="478800"/>
          </a:xfrm>
          <a:prstGeom prst="rect">
            <a:avLst/>
          </a:prstGeom>
        </p:spPr>
        <p:txBody>
          <a:bodyPr lIns="0" tIns="0" rIns="0" bIns="0" anchor="ctr" anchorCtr="0">
            <a:noAutofit/>
          </a:bodyPr>
          <a:lstStyle>
            <a:lvl1pPr algn="l" defTabSz="914400" rtl="0" eaLnBrk="1" latinLnBrk="0" hangingPunct="1">
              <a:spcBef>
                <a:spcPct val="0"/>
              </a:spcBef>
              <a:buNone/>
              <a:defRPr sz="3500" kern="1200">
                <a:solidFill>
                  <a:srgbClr val="0B2659"/>
                </a:solidFill>
                <a:latin typeface="Lucida Sans" panose="020B0602030504020204" pitchFamily="34" charset="0"/>
                <a:ea typeface="+mj-ea"/>
                <a:cs typeface="+mj-cs"/>
              </a:defRPr>
            </a:lvl1pPr>
          </a:lstStyle>
          <a:p>
            <a:r>
              <a:rPr lang="de-DE" dirty="0" err="1"/>
              <a:t>Is</a:t>
            </a:r>
            <a:r>
              <a:rPr lang="de-DE" dirty="0"/>
              <a:t> </a:t>
            </a:r>
            <a:r>
              <a:rPr lang="de-DE" dirty="0" err="1"/>
              <a:t>Your</a:t>
            </a:r>
            <a:r>
              <a:rPr lang="de-DE" dirty="0"/>
              <a:t> Mail </a:t>
            </a:r>
            <a:r>
              <a:rPr lang="de-DE" dirty="0" err="1"/>
              <a:t>Application</a:t>
            </a:r>
            <a:r>
              <a:rPr lang="de-DE" dirty="0"/>
              <a:t> Working?</a:t>
            </a:r>
          </a:p>
        </p:txBody>
      </p:sp>
      <p:sp>
        <p:nvSpPr>
          <p:cNvPr id="45" name="Textfeld 44"/>
          <p:cNvSpPr txBox="1"/>
          <p:nvPr/>
        </p:nvSpPr>
        <p:spPr>
          <a:xfrm>
            <a:off x="1360328" y="2998201"/>
            <a:ext cx="1699504" cy="369332"/>
          </a:xfrm>
          <a:prstGeom prst="rect">
            <a:avLst/>
          </a:prstGeom>
          <a:noFill/>
        </p:spPr>
        <p:txBody>
          <a:bodyPr wrap="none" rtlCol="0">
            <a:spAutoFit/>
          </a:bodyPr>
          <a:lstStyle/>
          <a:p>
            <a:pPr algn="ctr"/>
            <a:r>
              <a:rPr lang="de-DE" sz="1800" dirty="0">
                <a:solidFill>
                  <a:srgbClr val="081A44"/>
                </a:solidFill>
                <a:latin typeface="Lucida Sans" panose="020B0602030504020204" pitchFamily="34" charset="0"/>
              </a:rPr>
              <a:t>Internet/WAN</a:t>
            </a:r>
          </a:p>
        </p:txBody>
      </p:sp>
      <p:sp>
        <p:nvSpPr>
          <p:cNvPr id="48" name="Textfeld 47"/>
          <p:cNvSpPr txBox="1"/>
          <p:nvPr/>
        </p:nvSpPr>
        <p:spPr>
          <a:xfrm>
            <a:off x="1691680" y="5795972"/>
            <a:ext cx="1039067" cy="369332"/>
          </a:xfrm>
          <a:prstGeom prst="rect">
            <a:avLst/>
          </a:prstGeom>
          <a:noFill/>
        </p:spPr>
        <p:txBody>
          <a:bodyPr wrap="none" rtlCol="0">
            <a:spAutoFit/>
          </a:bodyPr>
          <a:lstStyle/>
          <a:p>
            <a:pPr algn="ctr"/>
            <a:r>
              <a:rPr lang="de-DE" sz="1800" dirty="0">
                <a:solidFill>
                  <a:srgbClr val="081A44"/>
                </a:solidFill>
                <a:latin typeface="Lucida Sans" panose="020B0602030504020204" pitchFamily="34" charset="0"/>
              </a:rPr>
              <a:t>Firewall</a:t>
            </a:r>
          </a:p>
        </p:txBody>
      </p:sp>
      <p:sp>
        <p:nvSpPr>
          <p:cNvPr id="51" name="Textfeld 50"/>
          <p:cNvSpPr txBox="1"/>
          <p:nvPr/>
        </p:nvSpPr>
        <p:spPr>
          <a:xfrm>
            <a:off x="5868144" y="5777033"/>
            <a:ext cx="1468672" cy="369332"/>
          </a:xfrm>
          <a:prstGeom prst="rect">
            <a:avLst/>
          </a:prstGeom>
          <a:noFill/>
        </p:spPr>
        <p:txBody>
          <a:bodyPr wrap="none" rtlCol="0">
            <a:spAutoFit/>
          </a:bodyPr>
          <a:lstStyle/>
          <a:p>
            <a:pPr algn="ctr"/>
            <a:r>
              <a:rPr lang="de-DE" sz="1800" dirty="0">
                <a:solidFill>
                  <a:srgbClr val="081A44"/>
                </a:solidFill>
                <a:latin typeface="Lucida Sans" panose="020B0602030504020204" pitchFamily="34" charset="0"/>
              </a:rPr>
              <a:t>Switch/LAN</a:t>
            </a:r>
          </a:p>
        </p:txBody>
      </p:sp>
      <p:sp>
        <p:nvSpPr>
          <p:cNvPr id="54" name="Textfeld 53"/>
          <p:cNvSpPr txBox="1"/>
          <p:nvPr/>
        </p:nvSpPr>
        <p:spPr>
          <a:xfrm>
            <a:off x="5940152" y="3000974"/>
            <a:ext cx="1329210" cy="369332"/>
          </a:xfrm>
          <a:prstGeom prst="rect">
            <a:avLst/>
          </a:prstGeom>
          <a:noFill/>
        </p:spPr>
        <p:txBody>
          <a:bodyPr wrap="none" rtlCol="0">
            <a:spAutoFit/>
          </a:bodyPr>
          <a:lstStyle/>
          <a:p>
            <a:pPr algn="ctr"/>
            <a:r>
              <a:rPr lang="de-DE" sz="1800" dirty="0">
                <a:solidFill>
                  <a:srgbClr val="081A44"/>
                </a:solidFill>
                <a:latin typeface="Lucida Sans" panose="020B0602030504020204" pitchFamily="34" charset="0"/>
              </a:rPr>
              <a:t>Mailserver</a:t>
            </a:r>
          </a:p>
        </p:txBody>
      </p:sp>
      <p:pic>
        <p:nvPicPr>
          <p:cNvPr id="6" name="Bild 5"/>
          <p:cNvPicPr>
            <a:picLocks noChangeAspect="1"/>
          </p:cNvPicPr>
          <p:nvPr/>
        </p:nvPicPr>
        <p:blipFill>
          <a:blip r:embed="rId3"/>
          <a:stretch>
            <a:fillRect/>
          </a:stretch>
        </p:blipFill>
        <p:spPr>
          <a:xfrm>
            <a:off x="3779912" y="3522740"/>
            <a:ext cx="1296020" cy="1067311"/>
          </a:xfrm>
          <a:prstGeom prst="rect">
            <a:avLst/>
          </a:prstGeom>
        </p:spPr>
      </p:pic>
      <p:pic>
        <p:nvPicPr>
          <p:cNvPr id="57" name="Bild 56"/>
          <p:cNvPicPr>
            <a:picLocks noChangeAspect="1"/>
          </p:cNvPicPr>
          <p:nvPr/>
        </p:nvPicPr>
        <p:blipFill>
          <a:blip r:embed="rId4"/>
          <a:stretch>
            <a:fillRect/>
          </a:stretch>
        </p:blipFill>
        <p:spPr>
          <a:xfrm>
            <a:off x="6228184" y="5085184"/>
            <a:ext cx="635000" cy="635000"/>
          </a:xfrm>
          <a:prstGeom prst="rect">
            <a:avLst/>
          </a:prstGeom>
        </p:spPr>
      </p:pic>
      <p:pic>
        <p:nvPicPr>
          <p:cNvPr id="2" name="Bild 1"/>
          <p:cNvPicPr>
            <a:picLocks noChangeAspect="1"/>
          </p:cNvPicPr>
          <p:nvPr/>
        </p:nvPicPr>
        <p:blipFill>
          <a:blip r:embed="rId5"/>
          <a:stretch>
            <a:fillRect/>
          </a:stretch>
        </p:blipFill>
        <p:spPr>
          <a:xfrm>
            <a:off x="1835696" y="2204864"/>
            <a:ext cx="724148" cy="755633"/>
          </a:xfrm>
          <a:prstGeom prst="rect">
            <a:avLst/>
          </a:prstGeom>
        </p:spPr>
      </p:pic>
      <p:pic>
        <p:nvPicPr>
          <p:cNvPr id="3" name="Bild 2"/>
          <p:cNvPicPr>
            <a:picLocks noChangeAspect="1"/>
          </p:cNvPicPr>
          <p:nvPr/>
        </p:nvPicPr>
        <p:blipFill>
          <a:blip r:embed="rId6"/>
          <a:stretch>
            <a:fillRect/>
          </a:stretch>
        </p:blipFill>
        <p:spPr>
          <a:xfrm>
            <a:off x="5979683" y="2348880"/>
            <a:ext cx="1254059" cy="605408"/>
          </a:xfrm>
          <a:prstGeom prst="rect">
            <a:avLst/>
          </a:prstGeom>
        </p:spPr>
      </p:pic>
      <p:pic>
        <p:nvPicPr>
          <p:cNvPr id="4" name="Bild 3"/>
          <p:cNvPicPr>
            <a:picLocks noChangeAspect="1"/>
          </p:cNvPicPr>
          <p:nvPr/>
        </p:nvPicPr>
        <p:blipFill>
          <a:blip r:embed="rId7"/>
          <a:stretch>
            <a:fillRect/>
          </a:stretch>
        </p:blipFill>
        <p:spPr>
          <a:xfrm>
            <a:off x="1907704" y="5085184"/>
            <a:ext cx="596900" cy="660400"/>
          </a:xfrm>
          <a:prstGeom prst="rect">
            <a:avLst/>
          </a:prstGeom>
        </p:spPr>
      </p:pic>
    </p:spTree>
    <p:extLst>
      <p:ext uri="{BB962C8B-B14F-4D97-AF65-F5344CB8AC3E}">
        <p14:creationId xmlns:p14="http://schemas.microsoft.com/office/powerpoint/2010/main" val="369915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Benefits</a:t>
            </a:r>
            <a:r>
              <a:rPr lang="de-DE" dirty="0"/>
              <a:t> </a:t>
            </a:r>
            <a:r>
              <a:rPr lang="de-DE" dirty="0" err="1"/>
              <a:t>of</a:t>
            </a:r>
            <a:r>
              <a:rPr lang="de-DE" dirty="0"/>
              <a:t> Monitoring</a:t>
            </a:r>
          </a:p>
        </p:txBody>
      </p:sp>
      <p:pic>
        <p:nvPicPr>
          <p:cNvPr id="6" name="Grafik 5"/>
          <p:cNvPicPr>
            <a:picLocks noChangeAspect="1"/>
          </p:cNvPicPr>
          <p:nvPr/>
        </p:nvPicPr>
        <p:blipFill>
          <a:blip r:embed="rId3"/>
          <a:stretch>
            <a:fillRect/>
          </a:stretch>
        </p:blipFill>
        <p:spPr>
          <a:xfrm>
            <a:off x="7364920" y="3437909"/>
            <a:ext cx="851545" cy="828000"/>
          </a:xfrm>
          <a:prstGeom prst="rect">
            <a:avLst/>
          </a:prstGeom>
        </p:spPr>
      </p:pic>
      <p:pic>
        <p:nvPicPr>
          <p:cNvPr id="7" name="Grafik 6"/>
          <p:cNvPicPr>
            <a:picLocks noChangeAspect="1"/>
          </p:cNvPicPr>
          <p:nvPr/>
        </p:nvPicPr>
        <p:blipFill>
          <a:blip r:embed="rId4"/>
          <a:stretch>
            <a:fillRect/>
          </a:stretch>
        </p:blipFill>
        <p:spPr>
          <a:xfrm>
            <a:off x="6412631" y="3455909"/>
            <a:ext cx="811317" cy="792000"/>
          </a:xfrm>
          <a:prstGeom prst="rect">
            <a:avLst/>
          </a:prstGeom>
        </p:spPr>
      </p:pic>
      <p:pic>
        <p:nvPicPr>
          <p:cNvPr id="8" name="Grafik 7"/>
          <p:cNvPicPr>
            <a:picLocks noChangeAspect="1"/>
          </p:cNvPicPr>
          <p:nvPr/>
        </p:nvPicPr>
        <p:blipFill>
          <a:blip r:embed="rId5"/>
          <a:stretch>
            <a:fillRect/>
          </a:stretch>
        </p:blipFill>
        <p:spPr>
          <a:xfrm>
            <a:off x="1080216" y="3074522"/>
            <a:ext cx="895352" cy="828000"/>
          </a:xfrm>
          <a:prstGeom prst="rect">
            <a:avLst/>
          </a:prstGeom>
        </p:spPr>
      </p:pic>
      <p:pic>
        <p:nvPicPr>
          <p:cNvPr id="10" name="Grafik 9"/>
          <p:cNvPicPr>
            <a:picLocks noChangeAspect="1"/>
          </p:cNvPicPr>
          <p:nvPr/>
        </p:nvPicPr>
        <p:blipFill>
          <a:blip r:embed="rId6"/>
          <a:stretch>
            <a:fillRect/>
          </a:stretch>
        </p:blipFill>
        <p:spPr>
          <a:xfrm>
            <a:off x="5397871" y="3448268"/>
            <a:ext cx="873788" cy="828000"/>
          </a:xfrm>
          <a:prstGeom prst="rect">
            <a:avLst/>
          </a:prstGeom>
        </p:spPr>
      </p:pic>
      <p:sp>
        <p:nvSpPr>
          <p:cNvPr id="11" name="Textfeld 10"/>
          <p:cNvSpPr txBox="1"/>
          <p:nvPr/>
        </p:nvSpPr>
        <p:spPr>
          <a:xfrm>
            <a:off x="1869154" y="2317730"/>
            <a:ext cx="1998866" cy="307777"/>
          </a:xfrm>
          <a:prstGeom prst="rect">
            <a:avLst/>
          </a:prstGeom>
          <a:noFill/>
        </p:spPr>
        <p:txBody>
          <a:bodyPr wrap="square" rtlCol="0">
            <a:spAutoFit/>
          </a:bodyPr>
          <a:lstStyle/>
          <a:p>
            <a:pPr algn="ctr"/>
            <a:r>
              <a:rPr lang="de-DE" sz="1400" b="1" dirty="0" err="1">
                <a:solidFill>
                  <a:srgbClr val="A0C62C"/>
                </a:solidFill>
                <a:latin typeface="Lucida Sans" panose="020B0602030504020204" pitchFamily="34" charset="0"/>
              </a:rPr>
              <a:t>Prevent</a:t>
            </a:r>
            <a:r>
              <a:rPr lang="de-DE" sz="1400" b="1" dirty="0">
                <a:solidFill>
                  <a:srgbClr val="A0C62C"/>
                </a:solidFill>
                <a:latin typeface="Lucida Sans" panose="020B0602030504020204" pitchFamily="34" charset="0"/>
              </a:rPr>
              <a:t> </a:t>
            </a:r>
            <a:r>
              <a:rPr lang="de-DE" sz="1400" b="1" dirty="0" err="1">
                <a:solidFill>
                  <a:srgbClr val="A0C62C"/>
                </a:solidFill>
                <a:latin typeface="Lucida Sans" panose="020B0602030504020204" pitchFamily="34" charset="0"/>
              </a:rPr>
              <a:t>Outages</a:t>
            </a:r>
            <a:endParaRPr lang="de-DE" sz="1400" b="1" dirty="0">
              <a:solidFill>
                <a:srgbClr val="A0C62C"/>
              </a:solidFill>
              <a:latin typeface="Lucida Sans" panose="020B0602030504020204" pitchFamily="34" charset="0"/>
            </a:endParaRPr>
          </a:p>
        </p:txBody>
      </p:sp>
      <p:sp>
        <p:nvSpPr>
          <p:cNvPr id="12" name="Textfeld 11"/>
          <p:cNvSpPr txBox="1"/>
          <p:nvPr/>
        </p:nvSpPr>
        <p:spPr>
          <a:xfrm>
            <a:off x="1817049" y="3346295"/>
            <a:ext cx="1998866" cy="307777"/>
          </a:xfrm>
          <a:prstGeom prst="rect">
            <a:avLst/>
          </a:prstGeom>
          <a:noFill/>
        </p:spPr>
        <p:txBody>
          <a:bodyPr wrap="square" rtlCol="0">
            <a:spAutoFit/>
          </a:bodyPr>
          <a:lstStyle/>
          <a:p>
            <a:pPr algn="ctr"/>
            <a:r>
              <a:rPr lang="de-DE" sz="1400" b="1" dirty="0">
                <a:solidFill>
                  <a:srgbClr val="F59C00"/>
                </a:solidFill>
                <a:latin typeface="Lucida Sans" panose="020B0602030504020204" pitchFamily="34" charset="0"/>
              </a:rPr>
              <a:t>Alert </a:t>
            </a:r>
            <a:r>
              <a:rPr lang="de-DE" sz="1400" b="1" dirty="0" err="1">
                <a:solidFill>
                  <a:srgbClr val="F59C00"/>
                </a:solidFill>
                <a:latin typeface="Lucida Sans" panose="020B0602030504020204" pitchFamily="34" charset="0"/>
              </a:rPr>
              <a:t>of</a:t>
            </a:r>
            <a:r>
              <a:rPr lang="de-DE" sz="1400" b="1" dirty="0">
                <a:solidFill>
                  <a:srgbClr val="F59C00"/>
                </a:solidFill>
                <a:latin typeface="Lucida Sans" panose="020B0602030504020204" pitchFamily="34" charset="0"/>
              </a:rPr>
              <a:t> </a:t>
            </a:r>
            <a:r>
              <a:rPr lang="de-DE" sz="1400" b="1" dirty="0" err="1">
                <a:solidFill>
                  <a:srgbClr val="F59C00"/>
                </a:solidFill>
                <a:latin typeface="Lucida Sans" panose="020B0602030504020204" pitchFamily="34" charset="0"/>
              </a:rPr>
              <a:t>Failures</a:t>
            </a:r>
            <a:endParaRPr lang="de-DE" sz="1400" b="1" dirty="0">
              <a:solidFill>
                <a:srgbClr val="F59C00"/>
              </a:solidFill>
              <a:latin typeface="Lucida Sans" panose="020B0602030504020204" pitchFamily="34" charset="0"/>
            </a:endParaRPr>
          </a:p>
        </p:txBody>
      </p:sp>
      <p:sp>
        <p:nvSpPr>
          <p:cNvPr id="13" name="Textfeld 12"/>
          <p:cNvSpPr txBox="1"/>
          <p:nvPr/>
        </p:nvSpPr>
        <p:spPr>
          <a:xfrm>
            <a:off x="1975568" y="4379595"/>
            <a:ext cx="1998866" cy="307777"/>
          </a:xfrm>
          <a:prstGeom prst="rect">
            <a:avLst/>
          </a:prstGeom>
          <a:noFill/>
        </p:spPr>
        <p:txBody>
          <a:bodyPr wrap="square" rtlCol="0">
            <a:spAutoFit/>
          </a:bodyPr>
          <a:lstStyle/>
          <a:p>
            <a:pPr algn="ctr"/>
            <a:r>
              <a:rPr lang="de-DE" sz="1400" b="1" dirty="0" err="1">
                <a:solidFill>
                  <a:srgbClr val="FF1B6E"/>
                </a:solidFill>
                <a:latin typeface="Lucida Sans" panose="020B0602030504020204" pitchFamily="34" charset="0"/>
              </a:rPr>
              <a:t>Optimize</a:t>
            </a:r>
            <a:r>
              <a:rPr lang="de-DE" sz="1400" b="1" dirty="0">
                <a:solidFill>
                  <a:srgbClr val="FF1B6E"/>
                </a:solidFill>
                <a:latin typeface="Lucida Sans" panose="020B0602030504020204" pitchFamily="34" charset="0"/>
              </a:rPr>
              <a:t> Networks</a:t>
            </a:r>
          </a:p>
        </p:txBody>
      </p:sp>
      <p:sp>
        <p:nvSpPr>
          <p:cNvPr id="14" name="Textfeld 13"/>
          <p:cNvSpPr txBox="1"/>
          <p:nvPr/>
        </p:nvSpPr>
        <p:spPr>
          <a:xfrm>
            <a:off x="1850842" y="5416972"/>
            <a:ext cx="1998866" cy="307777"/>
          </a:xfrm>
          <a:prstGeom prst="rect">
            <a:avLst/>
          </a:prstGeom>
          <a:noFill/>
        </p:spPr>
        <p:txBody>
          <a:bodyPr wrap="square" rtlCol="0">
            <a:spAutoFit/>
          </a:bodyPr>
          <a:lstStyle/>
          <a:p>
            <a:pPr algn="ctr"/>
            <a:r>
              <a:rPr lang="de-DE" sz="1400" b="1" dirty="0" err="1">
                <a:solidFill>
                  <a:srgbClr val="4EB1A2"/>
                </a:solidFill>
                <a:latin typeface="Lucida Sans" panose="020B0602030504020204" pitchFamily="34" charset="0"/>
              </a:rPr>
              <a:t>Improve</a:t>
            </a:r>
            <a:r>
              <a:rPr lang="de-DE" sz="1400" b="1" dirty="0">
                <a:solidFill>
                  <a:srgbClr val="4EB1A2"/>
                </a:solidFill>
                <a:latin typeface="Lucida Sans" panose="020B0602030504020204" pitchFamily="34" charset="0"/>
              </a:rPr>
              <a:t> Services</a:t>
            </a:r>
          </a:p>
        </p:txBody>
      </p:sp>
      <p:sp>
        <p:nvSpPr>
          <p:cNvPr id="29" name="Textfeld 28"/>
          <p:cNvSpPr txBox="1"/>
          <p:nvPr/>
        </p:nvSpPr>
        <p:spPr>
          <a:xfrm>
            <a:off x="4540452" y="4314582"/>
            <a:ext cx="4539525" cy="338554"/>
          </a:xfrm>
          <a:prstGeom prst="rect">
            <a:avLst/>
          </a:prstGeom>
          <a:noFill/>
        </p:spPr>
        <p:txBody>
          <a:bodyPr wrap="square" rtlCol="0">
            <a:spAutoFit/>
          </a:bodyPr>
          <a:lstStyle/>
          <a:p>
            <a:pPr algn="ctr"/>
            <a:r>
              <a:rPr lang="de-DE" sz="1600" b="1" dirty="0">
                <a:solidFill>
                  <a:srgbClr val="081A44"/>
                </a:solidFill>
                <a:latin typeface="Lucida Sans" panose="020B0602030504020204" pitchFamily="34" charset="0"/>
              </a:rPr>
              <a:t>Save Money, Time </a:t>
            </a:r>
            <a:r>
              <a:rPr lang="de-DE" sz="1600" b="1" dirty="0" err="1">
                <a:solidFill>
                  <a:srgbClr val="081A44"/>
                </a:solidFill>
                <a:latin typeface="Lucida Sans" panose="020B0602030504020204" pitchFamily="34" charset="0"/>
              </a:rPr>
              <a:t>and</a:t>
            </a:r>
            <a:r>
              <a:rPr lang="de-DE" sz="1600" b="1" dirty="0">
                <a:solidFill>
                  <a:srgbClr val="081A44"/>
                </a:solidFill>
                <a:latin typeface="Lucida Sans" panose="020B0602030504020204" pitchFamily="34" charset="0"/>
              </a:rPr>
              <a:t> </a:t>
            </a:r>
            <a:r>
              <a:rPr lang="de-DE" sz="1600" b="1" dirty="0" err="1">
                <a:solidFill>
                  <a:srgbClr val="081A44"/>
                </a:solidFill>
                <a:latin typeface="Lucida Sans" panose="020B0602030504020204" pitchFamily="34" charset="0"/>
              </a:rPr>
              <a:t>Nerves</a:t>
            </a:r>
            <a:endParaRPr lang="de-DE" sz="1600" b="1" dirty="0">
              <a:solidFill>
                <a:srgbClr val="081A44"/>
              </a:solidFill>
              <a:latin typeface="Lucida Sans" panose="020B0602030504020204" pitchFamily="34" charset="0"/>
            </a:endParaRPr>
          </a:p>
        </p:txBody>
      </p:sp>
      <p:pic>
        <p:nvPicPr>
          <p:cNvPr id="30" name="Grafik 29"/>
          <p:cNvPicPr>
            <a:picLocks noChangeAspect="1"/>
          </p:cNvPicPr>
          <p:nvPr/>
        </p:nvPicPr>
        <p:blipFill rotWithShape="1">
          <a:blip r:embed="rId7"/>
          <a:srcRect l="6924" r="-1"/>
          <a:stretch/>
        </p:blipFill>
        <p:spPr>
          <a:xfrm>
            <a:off x="1150733" y="2087601"/>
            <a:ext cx="831206" cy="828000"/>
          </a:xfrm>
          <a:prstGeom prst="rect">
            <a:avLst/>
          </a:prstGeom>
        </p:spPr>
      </p:pic>
      <p:pic>
        <p:nvPicPr>
          <p:cNvPr id="31" name="Grafik 30"/>
          <p:cNvPicPr>
            <a:picLocks noChangeAspect="1"/>
          </p:cNvPicPr>
          <p:nvPr/>
        </p:nvPicPr>
        <p:blipFill>
          <a:blip r:embed="rId8"/>
          <a:stretch>
            <a:fillRect/>
          </a:stretch>
        </p:blipFill>
        <p:spPr>
          <a:xfrm>
            <a:off x="1107523" y="4133109"/>
            <a:ext cx="840738" cy="828000"/>
          </a:xfrm>
          <a:prstGeom prst="rect">
            <a:avLst/>
          </a:prstGeom>
        </p:spPr>
      </p:pic>
      <p:pic>
        <p:nvPicPr>
          <p:cNvPr id="32" name="Grafik 31"/>
          <p:cNvPicPr>
            <a:picLocks noChangeAspect="1"/>
          </p:cNvPicPr>
          <p:nvPr/>
        </p:nvPicPr>
        <p:blipFill>
          <a:blip r:embed="rId9"/>
          <a:stretch>
            <a:fillRect/>
          </a:stretch>
        </p:blipFill>
        <p:spPr>
          <a:xfrm>
            <a:off x="1102921" y="5170733"/>
            <a:ext cx="845340" cy="828000"/>
          </a:xfrm>
          <a:prstGeom prst="rect">
            <a:avLst/>
          </a:prstGeom>
        </p:spPr>
      </p:pic>
      <p:sp>
        <p:nvSpPr>
          <p:cNvPr id="3" name="Right Brace 2"/>
          <p:cNvSpPr/>
          <p:nvPr/>
        </p:nvSpPr>
        <p:spPr>
          <a:xfrm>
            <a:off x="4014483" y="2339304"/>
            <a:ext cx="1153003" cy="3385445"/>
          </a:xfrm>
          <a:prstGeom prst="rightBrace">
            <a:avLst>
              <a:gd name="adj1" fmla="val 57030"/>
              <a:gd name="adj2" fmla="val 47132"/>
            </a:avLst>
          </a:prstGeom>
          <a:ln w="28575">
            <a:solidFill>
              <a:srgbClr val="081A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83010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Available</a:t>
            </a:r>
            <a:r>
              <a:rPr lang="de-DE" dirty="0"/>
              <a:t> Monitoring Solutions</a:t>
            </a:r>
          </a:p>
        </p:txBody>
      </p:sp>
      <p:cxnSp>
        <p:nvCxnSpPr>
          <p:cNvPr id="7" name="Gerade Verbindung mit Pfeil 6"/>
          <p:cNvCxnSpPr/>
          <p:nvPr/>
        </p:nvCxnSpPr>
        <p:spPr>
          <a:xfrm flipV="1">
            <a:off x="1411365" y="5780657"/>
            <a:ext cx="7200000" cy="5961"/>
          </a:xfrm>
          <a:prstGeom prst="straightConnector1">
            <a:avLst/>
          </a:prstGeom>
          <a:ln w="28575">
            <a:solidFill>
              <a:srgbClr val="00245D"/>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178655" y="3116715"/>
            <a:ext cx="1818189" cy="553998"/>
          </a:xfrm>
          <a:prstGeom prst="rect">
            <a:avLst/>
          </a:prstGeom>
          <a:noFill/>
        </p:spPr>
        <p:txBody>
          <a:bodyPr wrap="square" rtlCol="0">
            <a:spAutoFit/>
          </a:bodyPr>
          <a:lstStyle/>
          <a:p>
            <a:pPr algn="ctr"/>
            <a:r>
              <a:rPr lang="en-US" sz="1500" dirty="0">
                <a:solidFill>
                  <a:srgbClr val="00245D"/>
                </a:solidFill>
                <a:latin typeface="Lucida Sans" panose="020B0602030504020204" pitchFamily="34" charset="0"/>
              </a:rPr>
              <a:t>SME Demand </a:t>
            </a:r>
          </a:p>
          <a:p>
            <a:pPr algn="ctr"/>
            <a:r>
              <a:rPr lang="en-US" sz="1500" dirty="0">
                <a:solidFill>
                  <a:srgbClr val="00245D"/>
                </a:solidFill>
                <a:latin typeface="Lucida Sans" panose="020B0602030504020204" pitchFamily="34" charset="0"/>
              </a:rPr>
              <a:t>Coverage</a:t>
            </a:r>
          </a:p>
        </p:txBody>
      </p:sp>
      <p:sp>
        <p:nvSpPr>
          <p:cNvPr id="12" name="Textfeld 11"/>
          <p:cNvSpPr txBox="1"/>
          <p:nvPr/>
        </p:nvSpPr>
        <p:spPr>
          <a:xfrm>
            <a:off x="3991877" y="5808064"/>
            <a:ext cx="1642703" cy="553998"/>
          </a:xfrm>
          <a:prstGeom prst="rect">
            <a:avLst/>
          </a:prstGeom>
          <a:noFill/>
        </p:spPr>
        <p:txBody>
          <a:bodyPr wrap="square" rtlCol="0">
            <a:spAutoFit/>
          </a:bodyPr>
          <a:lstStyle/>
          <a:p>
            <a:r>
              <a:rPr lang="en-US" sz="1500" dirty="0">
                <a:solidFill>
                  <a:srgbClr val="00245D"/>
                </a:solidFill>
                <a:latin typeface="Lucida Sans" panose="020B0602030504020204" pitchFamily="34" charset="0"/>
              </a:rPr>
              <a:t>Performance Ratio for SMEs</a:t>
            </a:r>
          </a:p>
        </p:txBody>
      </p:sp>
      <p:sp>
        <p:nvSpPr>
          <p:cNvPr id="62" name="Textfeld 61"/>
          <p:cNvSpPr txBox="1"/>
          <p:nvPr/>
        </p:nvSpPr>
        <p:spPr>
          <a:xfrm>
            <a:off x="2685770" y="4987462"/>
            <a:ext cx="1008111" cy="400110"/>
          </a:xfrm>
          <a:prstGeom prst="rect">
            <a:avLst/>
          </a:prstGeom>
          <a:noFill/>
        </p:spPr>
        <p:txBody>
          <a:bodyPr wrap="square" rtlCol="0" anchor="ctr">
            <a:spAutoFit/>
          </a:bodyPr>
          <a:lstStyle/>
          <a:p>
            <a:pPr algn="ctr"/>
            <a:r>
              <a:rPr lang="en-US" sz="1000" dirty="0">
                <a:solidFill>
                  <a:schemeClr val="bg1"/>
                </a:solidFill>
                <a:latin typeface="Lucida Sans" panose="020B0602030504020204" pitchFamily="34" charset="0"/>
              </a:rPr>
              <a:t>“BIG 4 Wannabees”</a:t>
            </a:r>
          </a:p>
        </p:txBody>
      </p:sp>
      <p:sp>
        <p:nvSpPr>
          <p:cNvPr id="39" name="Abgerundetes Rechteck 38"/>
          <p:cNvSpPr/>
          <p:nvPr/>
        </p:nvSpPr>
        <p:spPr>
          <a:xfrm>
            <a:off x="4273229" y="4183273"/>
            <a:ext cx="1080000" cy="360000"/>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RMM Solutions</a:t>
            </a:r>
          </a:p>
        </p:txBody>
      </p:sp>
      <p:sp>
        <p:nvSpPr>
          <p:cNvPr id="71" name="Abgerundetes Rechteck 70"/>
          <p:cNvSpPr/>
          <p:nvPr/>
        </p:nvSpPr>
        <p:spPr>
          <a:xfrm>
            <a:off x="6935006" y="2077919"/>
            <a:ext cx="1080000" cy="327273"/>
          </a:xfrm>
          <a:prstGeom prst="roundRect">
            <a:avLst/>
          </a:prstGeom>
          <a:solidFill>
            <a:srgbClr val="FF1B6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de-DE" sz="1000" dirty="0">
                <a:solidFill>
                  <a:schemeClr val="bg1"/>
                </a:solidFill>
                <a:latin typeface="Lucida Sans" panose="020B0602030504020204" pitchFamily="34" charset="0"/>
              </a:rPr>
              <a:t>Unified Monitoring</a:t>
            </a:r>
          </a:p>
        </p:txBody>
      </p:sp>
      <p:cxnSp>
        <p:nvCxnSpPr>
          <p:cNvPr id="74" name="Gerade Verbindung mit Pfeil 73"/>
          <p:cNvCxnSpPr/>
          <p:nvPr/>
        </p:nvCxnSpPr>
        <p:spPr>
          <a:xfrm flipV="1">
            <a:off x="1412848" y="1412533"/>
            <a:ext cx="165" cy="4392488"/>
          </a:xfrm>
          <a:prstGeom prst="straightConnector1">
            <a:avLst/>
          </a:prstGeom>
          <a:ln w="28575">
            <a:solidFill>
              <a:srgbClr val="00245D"/>
            </a:solidFill>
            <a:tailEnd type="triangle"/>
          </a:ln>
        </p:spPr>
        <p:style>
          <a:lnRef idx="1">
            <a:schemeClr val="accent1"/>
          </a:lnRef>
          <a:fillRef idx="0">
            <a:schemeClr val="accent1"/>
          </a:fillRef>
          <a:effectRef idx="0">
            <a:schemeClr val="accent1"/>
          </a:effectRef>
          <a:fontRef idx="minor">
            <a:schemeClr val="tx1"/>
          </a:fontRef>
        </p:style>
      </p:cxnSp>
      <p:sp>
        <p:nvSpPr>
          <p:cNvPr id="85" name="Abgerundetes Rechteck 84"/>
          <p:cNvSpPr/>
          <p:nvPr/>
        </p:nvSpPr>
        <p:spPr>
          <a:xfrm>
            <a:off x="5459696" y="3213714"/>
            <a:ext cx="1080000" cy="360000"/>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Commercial Open Source</a:t>
            </a:r>
          </a:p>
        </p:txBody>
      </p:sp>
      <p:sp>
        <p:nvSpPr>
          <p:cNvPr id="86" name="Abgerundetes Rechteck 85"/>
          <p:cNvSpPr/>
          <p:nvPr/>
        </p:nvSpPr>
        <p:spPr>
          <a:xfrm>
            <a:off x="4376518" y="1796875"/>
            <a:ext cx="1080000" cy="360000"/>
          </a:xfrm>
          <a:prstGeom prst="roundRect">
            <a:avLst/>
          </a:prstGeom>
          <a:solidFill>
            <a:srgbClr val="A0C62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Monitoring as a Service</a:t>
            </a:r>
          </a:p>
        </p:txBody>
      </p:sp>
      <p:sp>
        <p:nvSpPr>
          <p:cNvPr id="87" name="Abgerundetes Rechteck 86"/>
          <p:cNvSpPr/>
          <p:nvPr/>
        </p:nvSpPr>
        <p:spPr>
          <a:xfrm>
            <a:off x="2242395" y="2404286"/>
            <a:ext cx="1080000" cy="360000"/>
          </a:xfrm>
          <a:prstGeom prst="roundRect">
            <a:avLst/>
          </a:prstGeom>
          <a:solidFill>
            <a:srgbClr val="4EB1A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Traffic Specialists</a:t>
            </a:r>
          </a:p>
        </p:txBody>
      </p:sp>
      <p:sp>
        <p:nvSpPr>
          <p:cNvPr id="88" name="Abgerundetes Rechteck 87"/>
          <p:cNvSpPr/>
          <p:nvPr/>
        </p:nvSpPr>
        <p:spPr>
          <a:xfrm>
            <a:off x="3009615" y="3213714"/>
            <a:ext cx="1080000" cy="360000"/>
          </a:xfrm>
          <a:prstGeom prst="roundRect">
            <a:avLst/>
          </a:prstGeom>
          <a:solidFill>
            <a:srgbClr val="4EB1A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Open Source</a:t>
            </a:r>
          </a:p>
        </p:txBody>
      </p:sp>
      <p:sp>
        <p:nvSpPr>
          <p:cNvPr id="89" name="Abgerundetes Rechteck 88"/>
          <p:cNvSpPr/>
          <p:nvPr/>
        </p:nvSpPr>
        <p:spPr>
          <a:xfrm>
            <a:off x="2786775" y="5088472"/>
            <a:ext cx="1080000" cy="360000"/>
          </a:xfrm>
          <a:prstGeom prst="roundRect">
            <a:avLst/>
          </a:prstGeom>
          <a:solidFill>
            <a:srgbClr val="4EB1A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“BIG 4 Wannabees”</a:t>
            </a:r>
          </a:p>
        </p:txBody>
      </p:sp>
      <p:sp>
        <p:nvSpPr>
          <p:cNvPr id="90" name="Abgerundetes Rechteck 89"/>
          <p:cNvSpPr/>
          <p:nvPr/>
        </p:nvSpPr>
        <p:spPr>
          <a:xfrm>
            <a:off x="1502840" y="5290957"/>
            <a:ext cx="1080000" cy="360000"/>
          </a:xfrm>
          <a:prstGeom prst="roundRect">
            <a:avLst/>
          </a:prstGeom>
          <a:solidFill>
            <a:srgbClr val="5F5F5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BIG 4</a:t>
            </a:r>
          </a:p>
        </p:txBody>
      </p:sp>
      <p:sp>
        <p:nvSpPr>
          <p:cNvPr id="93" name="Abgerundetes Rechteck 92"/>
          <p:cNvSpPr/>
          <p:nvPr/>
        </p:nvSpPr>
        <p:spPr>
          <a:xfrm>
            <a:off x="1524723" y="3213714"/>
            <a:ext cx="1080000" cy="360000"/>
          </a:xfrm>
          <a:prstGeom prst="roundRect">
            <a:avLst/>
          </a:prstGeom>
          <a:solidFill>
            <a:srgbClr val="5F5F5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APM-Solutions</a:t>
            </a:r>
          </a:p>
        </p:txBody>
      </p:sp>
      <p:sp>
        <p:nvSpPr>
          <p:cNvPr id="95" name="Abgerundetes Rechteck 94"/>
          <p:cNvSpPr/>
          <p:nvPr/>
        </p:nvSpPr>
        <p:spPr>
          <a:xfrm>
            <a:off x="1492643" y="1559915"/>
            <a:ext cx="1080000" cy="360000"/>
          </a:xfrm>
          <a:prstGeom prst="roundRect">
            <a:avLst/>
          </a:prstGeom>
          <a:solidFill>
            <a:srgbClr val="5F5F5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000" dirty="0">
                <a:solidFill>
                  <a:schemeClr val="bg1"/>
                </a:solidFill>
                <a:latin typeface="Lucida Sans" panose="020B0602030504020204" pitchFamily="34" charset="0"/>
              </a:rPr>
              <a:t>Entry Level Solutions</a:t>
            </a:r>
          </a:p>
        </p:txBody>
      </p:sp>
    </p:spTree>
    <p:extLst>
      <p:ext uri="{BB962C8B-B14F-4D97-AF65-F5344CB8AC3E}">
        <p14:creationId xmlns:p14="http://schemas.microsoft.com/office/powerpoint/2010/main" val="1193072029"/>
      </p:ext>
    </p:extLst>
  </p:cSld>
  <p:clrMapOvr>
    <a:masterClrMapping/>
  </p:clrMapOvr>
</p:sld>
</file>

<file path=ppt/theme/theme1.xml><?xml version="1.0" encoding="utf-8"?>
<a:theme xmlns:a="http://schemas.openxmlformats.org/drawingml/2006/main" name="PaesslerAG">
  <a:themeElements>
    <a:clrScheme name="Benutzerdefiniert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FE3"/>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esslerA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4208</Words>
  <Application>Microsoft Macintosh PowerPoint</Application>
  <PresentationFormat>Bildschirmpräsentation (4:3)</PresentationFormat>
  <Paragraphs>472</Paragraphs>
  <Slides>37</Slides>
  <Notes>37</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37</vt:i4>
      </vt:variant>
    </vt:vector>
  </HeadingPairs>
  <TitlesOfParts>
    <vt:vector size="46" baseType="lpstr">
      <vt:lpstr>Calibri</vt:lpstr>
      <vt:lpstr>Lucida Grande</vt:lpstr>
      <vt:lpstr>Lucida Sans</vt:lpstr>
      <vt:lpstr>ＭＳ Ｐゴシック</vt:lpstr>
      <vt:lpstr>Times</vt:lpstr>
      <vt:lpstr>Wingdings</vt:lpstr>
      <vt:lpstr>Arial</vt:lpstr>
      <vt:lpstr>PaesslerAG</vt:lpstr>
      <vt:lpstr>1_PaesslerAG</vt:lpstr>
      <vt:lpstr>“How-To-Use This Slide Deck” </vt:lpstr>
      <vt:lpstr>PRTG – Simplify Your Day</vt:lpstr>
      <vt:lpstr>PowerPoint-Präsentation</vt:lpstr>
      <vt:lpstr>Agenda</vt:lpstr>
      <vt:lpstr>Main Struggles Within Networks </vt:lpstr>
      <vt:lpstr>Objectives of Monitoring</vt:lpstr>
      <vt:lpstr>PowerPoint-Präsentation</vt:lpstr>
      <vt:lpstr>Benefits of Monitoring</vt:lpstr>
      <vt:lpstr>Available Monitoring Solutions</vt:lpstr>
      <vt:lpstr>Available Monitoring Solutions</vt:lpstr>
      <vt:lpstr>Top 5 Selection Criteria</vt:lpstr>
      <vt:lpstr>PRTG – Simplifying IT Infrastructures</vt:lpstr>
      <vt:lpstr>PRTG – One Solution For Everything</vt:lpstr>
      <vt:lpstr>PRTG – Ease of Use</vt:lpstr>
      <vt:lpstr>PRTG – All in One</vt:lpstr>
      <vt:lpstr>Craft Your own PRTG</vt:lpstr>
      <vt:lpstr>PRTG Architecture</vt:lpstr>
      <vt:lpstr>Choice of User Interface</vt:lpstr>
      <vt:lpstr>PowerPoint-Präsentation</vt:lpstr>
      <vt:lpstr>Evolution of Monitoring</vt:lpstr>
      <vt:lpstr>PowerPoint-Präsentation</vt:lpstr>
      <vt:lpstr>Industrial I(o)T: Challenges</vt:lpstr>
      <vt:lpstr>Industrial I(o)T: What is Necessary?</vt:lpstr>
      <vt:lpstr>PRTG - Connecting Production and IT</vt:lpstr>
      <vt:lpstr>PowerPoint-Präsentation</vt:lpstr>
      <vt:lpstr>IT Challenges in Healthcare</vt:lpstr>
      <vt:lpstr>IT Requirements in Healthcare</vt:lpstr>
      <vt:lpstr>PRTG - A Life Saver</vt:lpstr>
      <vt:lpstr>PRTG: Connects Patient and Provider</vt:lpstr>
      <vt:lpstr>PowerPoint-Präsentation</vt:lpstr>
      <vt:lpstr>Education &amp; Government: Challenges</vt:lpstr>
      <vt:lpstr>Additional Areas Where PRTG Fits Well</vt:lpstr>
      <vt:lpstr>Cost Effective, Lean and Simple</vt:lpstr>
      <vt:lpstr>Get Active and Contact us! </vt:lpstr>
      <vt:lpstr>PowerPoint-Präsentation</vt:lpstr>
      <vt:lpstr>The Company</vt:lpstr>
      <vt:lpstr>Would You Recommend  PRTG to Colleagues?</vt:lpstr>
    </vt:vector>
  </TitlesOfParts>
  <Company>*</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Ariane Wolff</cp:lastModifiedBy>
  <cp:revision>1004</cp:revision>
  <cp:lastPrinted>2016-07-20T06:25:45Z</cp:lastPrinted>
  <dcterms:created xsi:type="dcterms:W3CDTF">2011-06-22T14:37:25Z</dcterms:created>
  <dcterms:modified xsi:type="dcterms:W3CDTF">2017-05-22T14:42:35Z</dcterms:modified>
</cp:coreProperties>
</file>